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6858000" cx="9144000"/>
  <p:notesSz cx="6858000" cy="9144000"/>
  <p:embeddedFontLst>
    <p:embeddedFont>
      <p:font typeface="Tahoma"/>
      <p:regular r:id="rId49"/>
      <p:bold r:id="rId50"/>
    </p:embeddedFont>
    <p:embeddedFont>
      <p:font typeface="Cambria Math"/>
      <p:regular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52" roundtripDataSignature="AMtx7mirv+Pw7WKZMJ2CzHJQE9m3fDMzD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Tahoma-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CambriaMath-regular.fntdata"/><Relationship Id="rId50" Type="http://schemas.openxmlformats.org/officeDocument/2006/relationships/font" Target="fonts/Tahoma-bold.fntdata"/><Relationship Id="rId52"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 name="Google Shape;195;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2" name="Google Shape;252;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3" name="Google Shape;253;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2600"/>
              <a:t>Examples: </a:t>
            </a:r>
            <a:r>
              <a:rPr lang="en-US" sz="2100"/>
              <a:t>Camera accidentally rotated, Cross-wire causing actions to toggle, Goal change based on needs such as charging, Another agent moved an object, Occlusions causing gaps</a:t>
            </a:r>
            <a:endParaRPr/>
          </a:p>
        </p:txBody>
      </p:sp>
      <p:sp>
        <p:nvSpPr>
          <p:cNvPr id="272" name="Google Shape;272;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4" name="Google Shape;304;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5" name="Google Shape;305;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7" name="Google Shape;387;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t>A surprise is true when none of the predicted values in a clause are contained within the observation.</a:t>
            </a:r>
            <a:endParaRPr/>
          </a:p>
          <a:p>
            <a:pPr indent="0" lvl="0" marL="0" rtl="0" algn="l">
              <a:spcBef>
                <a:spcPts val="0"/>
              </a:spcBef>
              <a:spcAft>
                <a:spcPts val="0"/>
              </a:spcAft>
              <a:buNone/>
            </a:pPr>
            <a:r>
              <a:rPr lang="en-US" sz="1200"/>
              <a:t>Assumptions: 1) No hidden states 2) Sensor, Entity, Attribute relations, Comparison operators pre defined 3) Continuity of entities 4) No or negligible interference during training</a:t>
            </a:r>
            <a:endParaRPr sz="1200"/>
          </a:p>
          <a:p>
            <a:pPr indent="0" lvl="0" marL="0" rtl="0" algn="l">
              <a:spcBef>
                <a:spcPts val="0"/>
              </a:spcBef>
              <a:spcAft>
                <a:spcPts val="0"/>
              </a:spcAft>
              <a:buNone/>
            </a:pPr>
            <a:r>
              <a:t/>
            </a:r>
            <a:endParaRPr/>
          </a:p>
        </p:txBody>
      </p:sp>
      <p:sp>
        <p:nvSpPr>
          <p:cNvPr id="388" name="Google Shape;388;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 name="Google Shape;426;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3" name="Google Shape;433;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1" marL="0" marR="0" rtl="0" algn="l">
              <a:lnSpc>
                <a:spcPct val="100000"/>
              </a:lnSpc>
              <a:spcBef>
                <a:spcPts val="0"/>
              </a:spcBef>
              <a:spcAft>
                <a:spcPts val="0"/>
              </a:spcAft>
              <a:buClr>
                <a:srgbClr val="FF0000"/>
              </a:buClr>
              <a:buSzPts val="1400"/>
              <a:buFont typeface="Calibri"/>
              <a:buNone/>
            </a:pPr>
            <a:r>
              <a:rPr lang="en-US" sz="1400">
                <a:solidFill>
                  <a:srgbClr val="FF0000"/>
                </a:solidFill>
              </a:rPr>
              <a:t>Compare the observations before and after an action was executed &amp; create a rule for each difference.</a:t>
            </a:r>
            <a:endParaRPr/>
          </a:p>
          <a:p>
            <a:pPr indent="0" lvl="1" marL="0" marR="0" rtl="0" algn="l">
              <a:lnSpc>
                <a:spcPct val="100000"/>
              </a:lnSpc>
              <a:spcBef>
                <a:spcPts val="0"/>
              </a:spcBef>
              <a:spcAft>
                <a:spcPts val="0"/>
              </a:spcAft>
              <a:buClr>
                <a:schemeClr val="dk1"/>
              </a:buClr>
              <a:buSzPts val="1400"/>
              <a:buFont typeface="Calibri"/>
              <a:buNone/>
            </a:pPr>
            <a:r>
              <a:rPr lang="en-US" sz="1400"/>
              <a:t>Each cause or correlation is an expression of an entity or an attribute that was true in BC but false in SC. SBL assumes that a good cause can be found, no hidden states.</a:t>
            </a:r>
            <a:endParaRPr/>
          </a:p>
          <a:p>
            <a:pPr indent="0" lvl="0" marL="0" rtl="0" algn="l">
              <a:spcBef>
                <a:spcPts val="0"/>
              </a:spcBef>
              <a:spcAft>
                <a:spcPts val="0"/>
              </a:spcAft>
              <a:buNone/>
            </a:pPr>
            <a:r>
              <a:rPr lang="en-US"/>
              <a:t>When split, one rule is specialized and the other is generalized in a complementary way.</a:t>
            </a:r>
            <a:endParaRPr/>
          </a:p>
        </p:txBody>
      </p:sp>
      <p:sp>
        <p:nvSpPr>
          <p:cNvPr id="434" name="Google Shape;434;p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2" name="Google Shape;502;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Randomize axis labels for hunter-prey for learning from uninterpreted sensor and actions</a:t>
            </a:r>
            <a:endParaRPr/>
          </a:p>
        </p:txBody>
      </p:sp>
      <p:sp>
        <p:nvSpPr>
          <p:cNvPr id="503" name="Google Shape;503;p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2" name="Google Shape;522;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9" name="Google Shape;529;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6" name="Google Shape;536;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3" name="Google Shape;543;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9" name="Google Shape;559;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5" name="Google Shape;565;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11" name="Google Shape;111;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12" name="Google Shape;112;p4:notes"/>
          <p:cNvSpPr txBox="1"/>
          <p:nvPr>
            <p:ph idx="1" type="body"/>
          </p:nvPr>
        </p:nvSpPr>
        <p:spPr>
          <a:xfrm>
            <a:off x="685800" y="4343400"/>
            <a:ext cx="5486400" cy="41148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1" name="Google Shape;571;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7" name="Google Shape;577;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2" name="Google Shape;652;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8" name="Google Shape;658;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4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4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4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4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 name="Shape 69"/>
        <p:cNvGrpSpPr/>
        <p:nvPr/>
      </p:nvGrpSpPr>
      <p:grpSpPr>
        <a:xfrm>
          <a:off x="0" y="0"/>
          <a:ext cx="0" cy="0"/>
          <a:chOff x="0" y="0"/>
          <a:chExt cx="0" cy="0"/>
        </a:xfrm>
      </p:grpSpPr>
      <p:sp>
        <p:nvSpPr>
          <p:cNvPr id="70" name="Google Shape;70;p54"/>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54"/>
          <p:cNvSpPr/>
          <p:nvPr>
            <p:ph idx="2" type="pic"/>
          </p:nvPr>
        </p:nvSpPr>
        <p:spPr>
          <a:xfrm>
            <a:off x="1792288" y="612775"/>
            <a:ext cx="5486400" cy="4114800"/>
          </a:xfrm>
          <a:prstGeom prst="rect">
            <a:avLst/>
          </a:prstGeom>
          <a:noFill/>
          <a:ln>
            <a:noFill/>
          </a:ln>
        </p:spPr>
      </p:sp>
      <p:sp>
        <p:nvSpPr>
          <p:cNvPr id="72" name="Google Shape;72;p54"/>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3" name="Google Shape;73;p5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5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5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6" name="Shape 76"/>
        <p:cNvGrpSpPr/>
        <p:nvPr/>
      </p:nvGrpSpPr>
      <p:grpSpPr>
        <a:xfrm>
          <a:off x="0" y="0"/>
          <a:ext cx="0" cy="0"/>
          <a:chOff x="0" y="0"/>
          <a:chExt cx="0" cy="0"/>
        </a:xfrm>
      </p:grpSpPr>
      <p:sp>
        <p:nvSpPr>
          <p:cNvPr id="77" name="Google Shape;77;p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55"/>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9" name="Google Shape;79;p5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5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5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 name="Shape 82"/>
        <p:cNvGrpSpPr/>
        <p:nvPr/>
      </p:nvGrpSpPr>
      <p:grpSpPr>
        <a:xfrm>
          <a:off x="0" y="0"/>
          <a:ext cx="0" cy="0"/>
          <a:chOff x="0" y="0"/>
          <a:chExt cx="0" cy="0"/>
        </a:xfrm>
      </p:grpSpPr>
      <p:sp>
        <p:nvSpPr>
          <p:cNvPr id="83" name="Google Shape;83;p56"/>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56"/>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5" name="Google Shape;85;p5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5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5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over Content" type="txOverObj">
  <p:cSld name="TEXT_OVER_OBJECT">
    <p:spTree>
      <p:nvGrpSpPr>
        <p:cNvPr id="27" name="Shape 27"/>
        <p:cNvGrpSpPr/>
        <p:nvPr/>
      </p:nvGrpSpPr>
      <p:grpSpPr>
        <a:xfrm>
          <a:off x="0" y="0"/>
          <a:ext cx="0" cy="0"/>
          <a:chOff x="0" y="0"/>
          <a:chExt cx="0" cy="0"/>
        </a:xfrm>
      </p:grpSpPr>
      <p:sp>
        <p:nvSpPr>
          <p:cNvPr id="28" name="Google Shape;28;p47"/>
          <p:cNvSpPr txBox="1"/>
          <p:nvPr>
            <p:ph type="title"/>
          </p:nvPr>
        </p:nvSpPr>
        <p:spPr>
          <a:xfrm>
            <a:off x="457200" y="277813"/>
            <a:ext cx="8229600" cy="865187"/>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7"/>
          <p:cNvSpPr txBox="1"/>
          <p:nvPr>
            <p:ph idx="1" type="body"/>
          </p:nvPr>
        </p:nvSpPr>
        <p:spPr>
          <a:xfrm>
            <a:off x="457200" y="1219200"/>
            <a:ext cx="8229600" cy="2570163"/>
          </a:xfrm>
          <a:prstGeom prst="rect">
            <a:avLst/>
          </a:prstGeom>
          <a:noFill/>
          <a:ln>
            <a:noFill/>
          </a:ln>
        </p:spPr>
        <p:txBody>
          <a:bodyPr anchorCtr="0" anchor="t" bIns="45700" lIns="91425" spcFirstLastPara="1" rIns="91425" wrap="square" tIns="45700">
            <a:normAutofit/>
          </a:bodyPr>
          <a:lstStyle>
            <a:lvl1pPr indent="-368300" lvl="0" marL="457200" algn="l">
              <a:spcBef>
                <a:spcPts val="440"/>
              </a:spcBef>
              <a:spcAft>
                <a:spcPts val="0"/>
              </a:spcAft>
              <a:buClr>
                <a:schemeClr val="dk1"/>
              </a:buClr>
              <a:buSzPts val="2200"/>
              <a:buChar char="•"/>
              <a:defRPr sz="2200">
                <a:solidFill>
                  <a:schemeClr val="dk1"/>
                </a:solidFill>
              </a:defRPr>
            </a:lvl1pPr>
            <a:lvl2pPr indent="-355600" lvl="1" marL="914400" algn="l">
              <a:spcBef>
                <a:spcPts val="400"/>
              </a:spcBef>
              <a:spcAft>
                <a:spcPts val="0"/>
              </a:spcAft>
              <a:buClr>
                <a:schemeClr val="dk1"/>
              </a:buClr>
              <a:buSzPts val="2000"/>
              <a:buChar char="–"/>
              <a:defRPr sz="2000">
                <a:solidFill>
                  <a:schemeClr val="dk1"/>
                </a:solidFill>
              </a:defRPr>
            </a:lvl2pPr>
            <a:lvl3pPr indent="-342900" lvl="2" marL="1371600" algn="l">
              <a:spcBef>
                <a:spcPts val="360"/>
              </a:spcBef>
              <a:spcAft>
                <a:spcPts val="0"/>
              </a:spcAft>
              <a:buClr>
                <a:schemeClr val="dk1"/>
              </a:buClr>
              <a:buSzPts val="1800"/>
              <a:buChar char="•"/>
              <a:defRPr sz="1800">
                <a:solidFill>
                  <a:schemeClr val="dk1"/>
                </a:solidFill>
              </a:defRPr>
            </a:lvl3pPr>
            <a:lvl4pPr indent="-330200" lvl="3" marL="1828800" algn="l">
              <a:spcBef>
                <a:spcPts val="320"/>
              </a:spcBef>
              <a:spcAft>
                <a:spcPts val="0"/>
              </a:spcAft>
              <a:buClr>
                <a:schemeClr val="dk1"/>
              </a:buClr>
              <a:buSzPts val="1600"/>
              <a:buChar char="–"/>
              <a:defRPr sz="1600">
                <a:solidFill>
                  <a:schemeClr val="dk1"/>
                </a:solidFill>
              </a:defRPr>
            </a:lvl4pPr>
            <a:lvl5pPr indent="-317500" lvl="4" marL="2286000" algn="l">
              <a:spcBef>
                <a:spcPts val="280"/>
              </a:spcBef>
              <a:spcAft>
                <a:spcPts val="0"/>
              </a:spcAft>
              <a:buClr>
                <a:schemeClr val="dk1"/>
              </a:buClr>
              <a:buSzPts val="1400"/>
              <a:buChar char="»"/>
              <a:defRPr sz="1400">
                <a:solidFill>
                  <a:schemeClr val="dk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0" name="Google Shape;30;p47"/>
          <p:cNvSpPr txBox="1"/>
          <p:nvPr>
            <p:ph idx="2" type="body"/>
          </p:nvPr>
        </p:nvSpPr>
        <p:spPr>
          <a:xfrm>
            <a:off x="457200" y="3941763"/>
            <a:ext cx="8229600" cy="2189162"/>
          </a:xfrm>
          <a:prstGeom prst="rect">
            <a:avLst/>
          </a:prstGeom>
          <a:noFill/>
          <a:ln>
            <a:noFill/>
          </a:ln>
        </p:spPr>
        <p:txBody>
          <a:bodyPr anchorCtr="0" anchor="t" bIns="45700" lIns="91425" spcFirstLastPara="1" rIns="91425" wrap="square" tIns="45700">
            <a:normAutofit/>
          </a:bodyPr>
          <a:lstStyle>
            <a:lvl1pPr indent="-368300" lvl="0" marL="457200" algn="l">
              <a:spcBef>
                <a:spcPts val="440"/>
              </a:spcBef>
              <a:spcAft>
                <a:spcPts val="0"/>
              </a:spcAft>
              <a:buClr>
                <a:schemeClr val="dk1"/>
              </a:buClr>
              <a:buSzPts val="2200"/>
              <a:buChar char="•"/>
              <a:defRPr sz="2200">
                <a:solidFill>
                  <a:schemeClr val="dk1"/>
                </a:solidFill>
              </a:defRPr>
            </a:lvl1pPr>
            <a:lvl2pPr indent="-355600" lvl="1" marL="914400" algn="l">
              <a:spcBef>
                <a:spcPts val="400"/>
              </a:spcBef>
              <a:spcAft>
                <a:spcPts val="0"/>
              </a:spcAft>
              <a:buClr>
                <a:schemeClr val="dk1"/>
              </a:buClr>
              <a:buSzPts val="2000"/>
              <a:buChar char="–"/>
              <a:defRPr sz="2000">
                <a:solidFill>
                  <a:schemeClr val="dk1"/>
                </a:solidFill>
              </a:defRPr>
            </a:lvl2pPr>
            <a:lvl3pPr indent="-342900" lvl="2" marL="1371600" algn="l">
              <a:spcBef>
                <a:spcPts val="360"/>
              </a:spcBef>
              <a:spcAft>
                <a:spcPts val="0"/>
              </a:spcAft>
              <a:buClr>
                <a:schemeClr val="dk1"/>
              </a:buClr>
              <a:buSzPts val="1800"/>
              <a:buChar char="•"/>
              <a:defRPr sz="1800">
                <a:solidFill>
                  <a:schemeClr val="dk1"/>
                </a:solidFill>
              </a:defRPr>
            </a:lvl3pPr>
            <a:lvl4pPr indent="-330200" lvl="3" marL="1828800" algn="l">
              <a:spcBef>
                <a:spcPts val="320"/>
              </a:spcBef>
              <a:spcAft>
                <a:spcPts val="0"/>
              </a:spcAft>
              <a:buClr>
                <a:schemeClr val="dk1"/>
              </a:buClr>
              <a:buSzPts val="1600"/>
              <a:buChar char="–"/>
              <a:defRPr sz="1600">
                <a:solidFill>
                  <a:schemeClr val="dk1"/>
                </a:solidFill>
              </a:defRPr>
            </a:lvl4pPr>
            <a:lvl5pPr indent="-317500" lvl="4" marL="2286000" algn="l">
              <a:spcBef>
                <a:spcPts val="280"/>
              </a:spcBef>
              <a:spcAft>
                <a:spcPts val="0"/>
              </a:spcAft>
              <a:buClr>
                <a:schemeClr val="dk1"/>
              </a:buClr>
              <a:buSzPts val="1400"/>
              <a:buChar char="»"/>
              <a:defRPr sz="1400">
                <a:solidFill>
                  <a:schemeClr val="dk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4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4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4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4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4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4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4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4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5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5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5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5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5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5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5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5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5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5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5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5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5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5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2" name="Shape 62"/>
        <p:cNvGrpSpPr/>
        <p:nvPr/>
      </p:nvGrpSpPr>
      <p:grpSpPr>
        <a:xfrm>
          <a:off x="0" y="0"/>
          <a:ext cx="0" cy="0"/>
          <a:chOff x="0" y="0"/>
          <a:chExt cx="0" cy="0"/>
        </a:xfrm>
      </p:grpSpPr>
      <p:sp>
        <p:nvSpPr>
          <p:cNvPr id="63" name="Google Shape;63;p53"/>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53"/>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5" name="Google Shape;65;p53"/>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6" name="Google Shape;66;p5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5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5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4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4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jpg"/><Relationship Id="rId4" Type="http://schemas.openxmlformats.org/officeDocument/2006/relationships/image" Target="../media/image9.jpg"/><Relationship Id="rId5"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10.png"/><Relationship Id="rId5"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1.jpg"/><Relationship Id="rId5" Type="http://schemas.openxmlformats.org/officeDocument/2006/relationships/image" Target="../media/image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jpg"/><Relationship Id="rId4" Type="http://schemas.openxmlformats.org/officeDocument/2006/relationships/image" Target="../media/image16.jpg"/><Relationship Id="rId5" Type="http://schemas.openxmlformats.org/officeDocument/2006/relationships/image" Target="../media/image18.png"/><Relationship Id="rId6" Type="http://schemas.openxmlformats.org/officeDocument/2006/relationships/image" Target="../media/image22.png"/><Relationship Id="rId7"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7.png"/><Relationship Id="rId4" Type="http://schemas.openxmlformats.org/officeDocument/2006/relationships/image" Target="../media/image30.jpg"/><Relationship Id="rId5" Type="http://schemas.openxmlformats.org/officeDocument/2006/relationships/image" Target="../media/image33.png"/><Relationship Id="rId6"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4.png"/><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9.png"/><Relationship Id="rId6" Type="http://schemas.openxmlformats.org/officeDocument/2006/relationships/image" Target="../media/image41.png"/><Relationship Id="rId7"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2.png"/><Relationship Id="rId4" Type="http://schemas.openxmlformats.org/officeDocument/2006/relationships/image" Target="../media/image52.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
          <p:cNvSpPr txBox="1"/>
          <p:nvPr>
            <p:ph type="ctrTitle"/>
          </p:nvPr>
        </p:nvSpPr>
        <p:spPr>
          <a:xfrm>
            <a:off x="1479163" y="2518655"/>
            <a:ext cx="6014224" cy="113303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b="1" lang="en-US" sz="3600"/>
              <a:t>24: The Future of AI, ML, Robotics</a:t>
            </a:r>
            <a:endParaRPr/>
          </a:p>
        </p:txBody>
      </p:sp>
      <p:sp>
        <p:nvSpPr>
          <p:cNvPr id="94" name="Google Shape;94;p1"/>
          <p:cNvSpPr txBox="1"/>
          <p:nvPr>
            <p:ph idx="1" type="subTitle"/>
          </p:nvPr>
        </p:nvSpPr>
        <p:spPr>
          <a:xfrm>
            <a:off x="1479163" y="4141517"/>
            <a:ext cx="5918239" cy="998483"/>
          </a:xfrm>
          <a:prstGeom prst="rect">
            <a:avLst/>
          </a:prstGeom>
          <a:solidFill>
            <a:schemeClr val="lt1"/>
          </a:solid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dk1"/>
              </a:buClr>
              <a:buSzPts val="1800"/>
              <a:buNone/>
            </a:pPr>
            <a:r>
              <a:rPr b="1" lang="en-US" sz="1800">
                <a:solidFill>
                  <a:schemeClr val="dk1"/>
                </a:solidFill>
              </a:rPr>
              <a:t>Professor Wei-Min Shen</a:t>
            </a:r>
            <a:endParaRPr/>
          </a:p>
          <a:p>
            <a:pPr indent="0" lvl="0" marL="0" rtl="0" algn="ctr">
              <a:spcBef>
                <a:spcPts val="360"/>
              </a:spcBef>
              <a:spcAft>
                <a:spcPts val="0"/>
              </a:spcAft>
              <a:buClr>
                <a:schemeClr val="dk1"/>
              </a:buClr>
              <a:buSzPts val="1800"/>
              <a:buNone/>
            </a:pPr>
            <a:r>
              <a:rPr b="1" lang="en-US" sz="1800">
                <a:solidFill>
                  <a:schemeClr val="dk1"/>
                </a:solidFill>
              </a:rPr>
              <a:t>University of Southern California</a:t>
            </a:r>
            <a:endParaRPr/>
          </a:p>
          <a:p>
            <a:pPr indent="0" lvl="0" marL="0" rtl="0" algn="ctr">
              <a:spcBef>
                <a:spcPts val="360"/>
              </a:spcBef>
              <a:spcAft>
                <a:spcPts val="0"/>
              </a:spcAft>
              <a:buClr>
                <a:srgbClr val="888888"/>
              </a:buClr>
              <a:buSzPts val="1800"/>
              <a:buNone/>
            </a:pPr>
            <a:r>
              <a:t/>
            </a:r>
            <a:endParaRPr b="1" sz="1800">
              <a:solidFill>
                <a:schemeClr val="dk1"/>
              </a:solidFill>
            </a:endParaRPr>
          </a:p>
          <a:p>
            <a:pPr indent="0" lvl="0" marL="0" rtl="0" algn="ctr">
              <a:spcBef>
                <a:spcPts val="360"/>
              </a:spcBef>
              <a:spcAft>
                <a:spcPts val="0"/>
              </a:spcAft>
              <a:buClr>
                <a:srgbClr val="888888"/>
              </a:buClr>
              <a:buSzPts val="1800"/>
              <a:buNone/>
            </a:pPr>
            <a:r>
              <a:t/>
            </a:r>
            <a:endParaRPr b="1" sz="1800">
              <a:solidFill>
                <a:schemeClr val="dk1"/>
              </a:solidFill>
            </a:endParaRPr>
          </a:p>
          <a:p>
            <a:pPr indent="0" lvl="0" marL="0" rtl="0" algn="ctr">
              <a:spcBef>
                <a:spcPts val="360"/>
              </a:spcBef>
              <a:spcAft>
                <a:spcPts val="0"/>
              </a:spcAft>
              <a:buClr>
                <a:srgbClr val="888888"/>
              </a:buClr>
              <a:buSzPts val="1800"/>
              <a:buNone/>
            </a:pPr>
            <a:r>
              <a:t/>
            </a:r>
            <a:endParaRPr b="1" sz="1800">
              <a:solidFill>
                <a:schemeClr val="dk1"/>
              </a:solidFill>
            </a:endParaRPr>
          </a:p>
        </p:txBody>
      </p:sp>
      <p:sp>
        <p:nvSpPr>
          <p:cNvPr id="95" name="Google Shape;95;p1"/>
          <p:cNvSpPr txBox="1"/>
          <p:nvPr/>
        </p:nvSpPr>
        <p:spPr>
          <a:xfrm>
            <a:off x="609599" y="971550"/>
            <a:ext cx="8135007" cy="1245692"/>
          </a:xfrm>
          <a:prstGeom prst="rect">
            <a:avLst/>
          </a:prstGeom>
          <a:solidFill>
            <a:srgbClr val="FF6600"/>
          </a:solidFill>
          <a:ln>
            <a:noFill/>
          </a:ln>
        </p:spPr>
        <p:txBody>
          <a:bodyPr anchorCtr="0" anchor="ctr" bIns="26775" lIns="26775" spcFirstLastPara="1" rIns="57250" wrap="square" tIns="26775">
            <a:noAutofit/>
          </a:bodyPr>
          <a:lstStyle/>
          <a:p>
            <a:pPr indent="0" lvl="0" marL="0" marR="0" rtl="0" algn="ctr">
              <a:spcBef>
                <a:spcPts val="0"/>
              </a:spcBef>
              <a:spcAft>
                <a:spcPts val="0"/>
              </a:spcAft>
              <a:buNone/>
            </a:pPr>
            <a:r>
              <a:rPr b="1" i="0" lang="en-US" sz="3600" u="none" cap="none" strike="noStrike">
                <a:solidFill>
                  <a:schemeClr val="dk1"/>
                </a:solidFill>
                <a:latin typeface="Calibri"/>
                <a:ea typeface="Calibri"/>
                <a:cs typeface="Calibri"/>
                <a:sym typeface="Calibri"/>
              </a:rPr>
              <a:t>CSCI 561 </a:t>
            </a:r>
            <a:br>
              <a:rPr b="1" i="0" lang="en-US" sz="3600" u="none" cap="none" strike="noStrike">
                <a:solidFill>
                  <a:schemeClr val="dk1"/>
                </a:solidFill>
                <a:latin typeface="Calibri"/>
                <a:ea typeface="Calibri"/>
                <a:cs typeface="Calibri"/>
                <a:sym typeface="Calibri"/>
              </a:rPr>
            </a:br>
            <a:r>
              <a:rPr b="1" i="0" lang="en-US" sz="3600" u="none" cap="none" strike="noStrike">
                <a:solidFill>
                  <a:schemeClr val="dk1"/>
                </a:solidFill>
                <a:latin typeface="Calibri"/>
                <a:ea typeface="Calibri"/>
                <a:cs typeface="Calibri"/>
                <a:sym typeface="Calibri"/>
              </a:rPr>
              <a:t>Foundation for Artificial Intelligence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0"/>
          <p:cNvSpPr txBox="1"/>
          <p:nvPr>
            <p:ph type="title"/>
          </p:nvPr>
        </p:nvSpPr>
        <p:spPr>
          <a:xfrm>
            <a:off x="457200" y="484844"/>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Example: Solving Tower of Hanoi without knowing the rules</a:t>
            </a:r>
            <a:endParaRPr/>
          </a:p>
        </p:txBody>
      </p:sp>
      <p:pic>
        <p:nvPicPr>
          <p:cNvPr descr="Screen shot 2014-08-20 at 4.05.51 PM.png" id="191" name="Google Shape;191;p10"/>
          <p:cNvPicPr preferRelativeResize="0"/>
          <p:nvPr/>
        </p:nvPicPr>
        <p:blipFill rotWithShape="1">
          <a:blip r:embed="rId3">
            <a:alphaModFix/>
          </a:blip>
          <a:srcRect b="0" l="0" r="0" t="0"/>
          <a:stretch/>
        </p:blipFill>
        <p:spPr>
          <a:xfrm>
            <a:off x="1702676" y="2917149"/>
            <a:ext cx="5545950" cy="2863891"/>
          </a:xfrm>
          <a:prstGeom prst="rect">
            <a:avLst/>
          </a:prstGeom>
          <a:noFill/>
          <a:ln>
            <a:noFill/>
          </a:ln>
        </p:spPr>
      </p:pic>
      <p:sp>
        <p:nvSpPr>
          <p:cNvPr id="192" name="Google Shape;192;p10"/>
          <p:cNvSpPr txBox="1"/>
          <p:nvPr/>
        </p:nvSpPr>
        <p:spPr>
          <a:xfrm>
            <a:off x="3310759" y="6011917"/>
            <a:ext cx="28095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See details in the ALFE book</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4400"/>
              <a:buFont typeface="Calibri"/>
              <a:buNone/>
            </a:pPr>
            <a:r>
              <a:rPr lang="en-US">
                <a:solidFill>
                  <a:srgbClr val="FF0000"/>
                </a:solidFill>
              </a:rPr>
              <a:t>Recognizing Actions from Videos</a:t>
            </a:r>
            <a:endParaRPr/>
          </a:p>
        </p:txBody>
      </p:sp>
      <p:sp>
        <p:nvSpPr>
          <p:cNvPr id="199" name="Google Shape;199;p11"/>
          <p:cNvSpPr txBox="1"/>
          <p:nvPr>
            <p:ph idx="1" type="body"/>
          </p:nvPr>
        </p:nvSpPr>
        <p:spPr>
          <a:xfrm>
            <a:off x="457200" y="1481329"/>
            <a:ext cx="8229600" cy="1890521"/>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Char char="•"/>
            </a:pPr>
            <a:r>
              <a:rPr lang="en-US" sz="2000"/>
              <a:t>Model Learning</a:t>
            </a:r>
            <a:endParaRPr/>
          </a:p>
          <a:p>
            <a:pPr indent="-285750" lvl="1" marL="742950" rtl="0" algn="l">
              <a:spcBef>
                <a:spcPts val="360"/>
              </a:spcBef>
              <a:spcAft>
                <a:spcPts val="0"/>
              </a:spcAft>
              <a:buClr>
                <a:schemeClr val="dk1"/>
              </a:buClr>
              <a:buSzPts val="1800"/>
              <a:buChar char="–"/>
            </a:pPr>
            <a:r>
              <a:rPr lang="en-US" sz="1800"/>
              <a:t>Sample the data stream at fixed intervals, e.g. 10 frames</a:t>
            </a:r>
            <a:endParaRPr/>
          </a:p>
          <a:p>
            <a:pPr indent="-285750" lvl="1" marL="742950" rtl="0" algn="l">
              <a:spcBef>
                <a:spcPts val="360"/>
              </a:spcBef>
              <a:spcAft>
                <a:spcPts val="0"/>
              </a:spcAft>
              <a:buClr>
                <a:schemeClr val="dk1"/>
              </a:buClr>
              <a:buSzPts val="1800"/>
              <a:buChar char="–"/>
            </a:pPr>
            <a:r>
              <a:rPr lang="en-US" sz="1800"/>
              <a:t>Learn a prediction model by observing data before and after each segment</a:t>
            </a:r>
            <a:endParaRPr/>
          </a:p>
          <a:p>
            <a:pPr indent="-285750" lvl="1" marL="742950" rtl="0" algn="l">
              <a:spcBef>
                <a:spcPts val="360"/>
              </a:spcBef>
              <a:spcAft>
                <a:spcPts val="0"/>
              </a:spcAft>
              <a:buClr>
                <a:schemeClr val="dk1"/>
              </a:buClr>
              <a:buSzPts val="1800"/>
              <a:buChar char="–"/>
            </a:pPr>
            <a:r>
              <a:rPr lang="en-US" sz="1800"/>
              <a:t>Group prediction rules that fire together into a state</a:t>
            </a:r>
            <a:endParaRPr/>
          </a:p>
          <a:p>
            <a:pPr indent="-285750" lvl="1" marL="742950" rtl="0" algn="l">
              <a:spcBef>
                <a:spcPts val="360"/>
              </a:spcBef>
              <a:spcAft>
                <a:spcPts val="0"/>
              </a:spcAft>
              <a:buClr>
                <a:schemeClr val="dk1"/>
              </a:buClr>
              <a:buSzPts val="1800"/>
              <a:buChar char="–"/>
            </a:pPr>
            <a:r>
              <a:rPr lang="en-US" sz="1800"/>
              <a:t>Extract the sequence of states (prediction sequence) for each example</a:t>
            </a:r>
            <a:endParaRPr/>
          </a:p>
          <a:p>
            <a:pPr indent="-285750" lvl="1" marL="742950" rtl="0" algn="l">
              <a:spcBef>
                <a:spcPts val="360"/>
              </a:spcBef>
              <a:spcAft>
                <a:spcPts val="0"/>
              </a:spcAft>
              <a:buClr>
                <a:schemeClr val="dk1"/>
              </a:buClr>
              <a:buSzPts val="1800"/>
              <a:buChar char="–"/>
            </a:pPr>
            <a:r>
              <a:rPr lang="en-US" sz="1800"/>
              <a:t>Store state transition probabilities for positive examples in a Markov chain</a:t>
            </a:r>
            <a:endParaRPr/>
          </a:p>
        </p:txBody>
      </p:sp>
      <p:grpSp>
        <p:nvGrpSpPr>
          <p:cNvPr id="200" name="Google Shape;200;p11"/>
          <p:cNvGrpSpPr/>
          <p:nvPr/>
        </p:nvGrpSpPr>
        <p:grpSpPr>
          <a:xfrm>
            <a:off x="2209800" y="3581400"/>
            <a:ext cx="5029200" cy="1254886"/>
            <a:chOff x="0" y="0"/>
            <a:chExt cx="10061142" cy="830835"/>
          </a:xfrm>
        </p:grpSpPr>
        <p:sp>
          <p:nvSpPr>
            <p:cNvPr id="201" name="Google Shape;201;p11"/>
            <p:cNvSpPr txBox="1"/>
            <p:nvPr/>
          </p:nvSpPr>
          <p:spPr>
            <a:xfrm>
              <a:off x="4654644" y="0"/>
              <a:ext cx="5036564" cy="15709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800" cap="small">
                  <a:solidFill>
                    <a:schemeClr val="dk1"/>
                  </a:solidFill>
                  <a:latin typeface="Arial"/>
                  <a:ea typeface="Arial"/>
                  <a:cs typeface="Arial"/>
                  <a:sym typeface="Arial"/>
                </a:rPr>
                <a:t>rules learned for “</a:t>
              </a:r>
              <a:r>
                <a:rPr i="1" lang="en-US" sz="800" cap="small">
                  <a:solidFill>
                    <a:schemeClr val="dk1"/>
                  </a:solidFill>
                  <a:latin typeface="Arial"/>
                  <a:ea typeface="Arial"/>
                  <a:cs typeface="Arial"/>
                  <a:sym typeface="Arial"/>
                </a:rPr>
                <a:t>replace</a:t>
              </a:r>
              <a:r>
                <a:rPr lang="en-US" sz="800" cap="small">
                  <a:solidFill>
                    <a:schemeClr val="dk1"/>
                  </a:solidFill>
                  <a:latin typeface="Arial"/>
                  <a:ea typeface="Arial"/>
                  <a:cs typeface="Arial"/>
                  <a:sym typeface="Arial"/>
                </a:rPr>
                <a:t>”</a:t>
              </a:r>
              <a:endParaRPr sz="1400">
                <a:solidFill>
                  <a:schemeClr val="dk1"/>
                </a:solidFill>
                <a:latin typeface="Times New Roman"/>
                <a:ea typeface="Times New Roman"/>
                <a:cs typeface="Times New Roman"/>
                <a:sym typeface="Times New Roman"/>
              </a:endParaRPr>
            </a:p>
          </p:txBody>
        </p:sp>
        <p:pic>
          <p:nvPicPr>
            <p:cNvPr id="202" name="Google Shape;202;p11"/>
            <p:cNvPicPr preferRelativeResize="0"/>
            <p:nvPr/>
          </p:nvPicPr>
          <p:blipFill rotWithShape="1">
            <a:blip r:embed="rId3">
              <a:alphaModFix/>
            </a:blip>
            <a:srcRect b="0" l="0" r="0" t="0"/>
            <a:stretch/>
          </p:blipFill>
          <p:spPr>
            <a:xfrm>
              <a:off x="0" y="206286"/>
              <a:ext cx="2193084" cy="588467"/>
            </a:xfrm>
            <a:prstGeom prst="rect">
              <a:avLst/>
            </a:prstGeom>
            <a:noFill/>
            <a:ln>
              <a:noFill/>
            </a:ln>
          </p:spPr>
        </p:pic>
        <p:grpSp>
          <p:nvGrpSpPr>
            <p:cNvPr id="203" name="Google Shape;203;p11"/>
            <p:cNvGrpSpPr/>
            <p:nvPr/>
          </p:nvGrpSpPr>
          <p:grpSpPr>
            <a:xfrm>
              <a:off x="4365368" y="145336"/>
              <a:ext cx="5695774" cy="685499"/>
              <a:chOff x="4365369" y="145336"/>
              <a:chExt cx="5695773" cy="685499"/>
            </a:xfrm>
          </p:grpSpPr>
          <p:sp>
            <p:nvSpPr>
              <p:cNvPr id="204" name="Google Shape;204;p11"/>
              <p:cNvSpPr/>
              <p:nvPr/>
            </p:nvSpPr>
            <p:spPr>
              <a:xfrm>
                <a:off x="4365369" y="145336"/>
                <a:ext cx="5694356" cy="649196"/>
              </a:xfrm>
              <a:prstGeom prst="roundRect">
                <a:avLst>
                  <a:gd fmla="val 16667" name="adj"/>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800">
                    <a:solidFill>
                      <a:srgbClr val="000000"/>
                    </a:solidFill>
                    <a:latin typeface="Arial"/>
                    <a:ea typeface="Arial"/>
                    <a:cs typeface="Arial"/>
                    <a:sym typeface="Arial"/>
                  </a:rPr>
                  <a:t> </a:t>
                </a:r>
                <a:endParaRPr sz="1400">
                  <a:solidFill>
                    <a:srgbClr val="000000"/>
                  </a:solidFill>
                  <a:latin typeface="Times New Roman"/>
                  <a:ea typeface="Times New Roman"/>
                  <a:cs typeface="Times New Roman"/>
                  <a:sym typeface="Times New Roman"/>
                </a:endParaRPr>
              </a:p>
            </p:txBody>
          </p:sp>
          <p:sp>
            <p:nvSpPr>
              <p:cNvPr id="205" name="Google Shape;205;p11"/>
              <p:cNvSpPr txBox="1"/>
              <p:nvPr/>
            </p:nvSpPr>
            <p:spPr>
              <a:xfrm>
                <a:off x="4438987" y="145449"/>
                <a:ext cx="5622155" cy="6853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700" cap="small">
                    <a:solidFill>
                      <a:srgbClr val="000000"/>
                    </a:solidFill>
                    <a:latin typeface="Arial"/>
                    <a:ea typeface="Arial"/>
                    <a:cs typeface="Arial"/>
                    <a:sym typeface="Arial"/>
                  </a:rPr>
                  <a:t>Rule 0 - 1 : 0.9 [ (REL 0 % 0) ^ (REL 1 S &lt; 60) ] [Action = 1] [((REL 0 S = 50) OR (REL 1 S != 60) OR (REL 1 ~ 0))]</a:t>
                </a:r>
                <a:endParaRPr sz="1600">
                  <a:solidFill>
                    <a:srgbClr val="000000"/>
                  </a:solidFill>
                  <a:latin typeface="Times New Roman"/>
                  <a:ea typeface="Times New Roman"/>
                  <a:cs typeface="Times New Roman"/>
                  <a:sym typeface="Times New Roman"/>
                </a:endParaRPr>
              </a:p>
              <a:p>
                <a:pPr indent="0" lvl="0" marL="0" marR="0" rtl="0" algn="ctr">
                  <a:spcBef>
                    <a:spcPts val="0"/>
                  </a:spcBef>
                  <a:spcAft>
                    <a:spcPts val="0"/>
                  </a:spcAft>
                  <a:buNone/>
                </a:pPr>
                <a:r>
                  <a:rPr lang="en-US" sz="700" cap="small">
                    <a:solidFill>
                      <a:srgbClr val="000000"/>
                    </a:solidFill>
                    <a:latin typeface="Arial"/>
                    <a:ea typeface="Arial"/>
                    <a:cs typeface="Arial"/>
                    <a:sym typeface="Arial"/>
                  </a:rPr>
                  <a:t>Rule 1 - 0 : 1 [ (REL 0 % 0) ^ NOT { (REL 1 S &lt; 60) } ] [Action = 1] [((REL 0 S != 50) OR (REL 0 ~ 0)) AND ((REL 1 S ^ 5))]</a:t>
                </a:r>
                <a:endParaRPr sz="1600">
                  <a:solidFill>
                    <a:srgbClr val="000000"/>
                  </a:solidFill>
                  <a:latin typeface="Times New Roman"/>
                  <a:ea typeface="Times New Roman"/>
                  <a:cs typeface="Times New Roman"/>
                  <a:sym typeface="Times New Roman"/>
                </a:endParaRPr>
              </a:p>
              <a:p>
                <a:pPr indent="0" lvl="0" marL="0" marR="0" rtl="0" algn="ctr">
                  <a:spcBef>
                    <a:spcPts val="0"/>
                  </a:spcBef>
                  <a:spcAft>
                    <a:spcPts val="0"/>
                  </a:spcAft>
                  <a:buNone/>
                </a:pPr>
                <a:r>
                  <a:rPr lang="en-US" sz="700" cap="small">
                    <a:solidFill>
                      <a:srgbClr val="000000"/>
                    </a:solidFill>
                    <a:latin typeface="Arial"/>
                    <a:ea typeface="Arial"/>
                    <a:cs typeface="Arial"/>
                    <a:sym typeface="Arial"/>
                  </a:rPr>
                  <a:t>Rule 2 - 3 : 0.9 [ (REL 1 % 0) ^ (REL 1 S &gt; 60) ] [Action = 1] [((REL 1</a:t>
                </a:r>
                <a:r>
                  <a:rPr lang="en-US" sz="700" cap="small">
                    <a:latin typeface="Arial"/>
                    <a:ea typeface="Arial"/>
                    <a:cs typeface="Arial"/>
                    <a:sym typeface="Arial"/>
                  </a:rPr>
                  <a:t> </a:t>
                </a:r>
                <a:r>
                  <a:rPr lang="en-US" sz="700" cap="small">
                    <a:solidFill>
                      <a:srgbClr val="000000"/>
                    </a:solidFill>
                    <a:latin typeface="Arial"/>
                    <a:ea typeface="Arial"/>
                    <a:cs typeface="Arial"/>
                    <a:sym typeface="Arial"/>
                  </a:rPr>
                  <a:t>S v 5) OR (REL 1 S != 60) OR (REL 1 ~ 0))]</a:t>
                </a:r>
                <a:endParaRPr sz="1600">
                  <a:solidFill>
                    <a:srgbClr val="000000"/>
                  </a:solidFill>
                  <a:latin typeface="Times New Roman"/>
                  <a:ea typeface="Times New Roman"/>
                  <a:cs typeface="Times New Roman"/>
                  <a:sym typeface="Times New Roman"/>
                </a:endParaRPr>
              </a:p>
              <a:p>
                <a:pPr indent="0" lvl="0" marL="0" marR="0" rtl="0" algn="ctr">
                  <a:spcBef>
                    <a:spcPts val="0"/>
                  </a:spcBef>
                  <a:spcAft>
                    <a:spcPts val="0"/>
                  </a:spcAft>
                  <a:buNone/>
                </a:pPr>
                <a:r>
                  <a:rPr lang="en-US" sz="700" cap="small">
                    <a:solidFill>
                      <a:srgbClr val="000000"/>
                    </a:solidFill>
                    <a:latin typeface="Arial"/>
                    <a:ea typeface="Arial"/>
                    <a:cs typeface="Arial"/>
                    <a:sym typeface="Arial"/>
                  </a:rPr>
                  <a:t>Rule 3 - 1 : 1 [ (REL 1 % 0) ^ NOT { (REL 1 S &gt; 60) } ] [Action = 1] [((REL 1 S ^= 5) OR (REL 1 ~ 0)) AND ((REL 1 S = 60))]</a:t>
                </a:r>
                <a:endParaRPr sz="1600">
                  <a:solidFill>
                    <a:srgbClr val="000000"/>
                  </a:solidFill>
                  <a:latin typeface="Times New Roman"/>
                  <a:ea typeface="Times New Roman"/>
                  <a:cs typeface="Times New Roman"/>
                  <a:sym typeface="Times New Roman"/>
                </a:endParaRPr>
              </a:p>
            </p:txBody>
          </p:sp>
        </p:grpSp>
        <p:sp>
          <p:nvSpPr>
            <p:cNvPr id="206" name="Google Shape;206;p11"/>
            <p:cNvSpPr/>
            <p:nvPr/>
          </p:nvSpPr>
          <p:spPr>
            <a:xfrm>
              <a:off x="3814819" y="145485"/>
              <a:ext cx="550550" cy="624539"/>
            </a:xfrm>
            <a:prstGeom prst="rightArrow">
              <a:avLst>
                <a:gd fmla="val 50000" name="adj1"/>
                <a:gd fmla="val 44627" name="adj2"/>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cap="small">
                  <a:solidFill>
                    <a:srgbClr val="000000"/>
                  </a:solidFill>
                  <a:latin typeface="Arial"/>
                  <a:ea typeface="Arial"/>
                  <a:cs typeface="Arial"/>
                  <a:sym typeface="Arial"/>
                </a:rPr>
                <a:t>SBL</a:t>
              </a:r>
              <a:endParaRPr sz="1400">
                <a:solidFill>
                  <a:srgbClr val="000000"/>
                </a:solidFill>
                <a:latin typeface="Times New Roman"/>
                <a:ea typeface="Times New Roman"/>
                <a:cs typeface="Times New Roman"/>
                <a:sym typeface="Times New Roman"/>
              </a:endParaRPr>
            </a:p>
          </p:txBody>
        </p:sp>
        <p:pic>
          <p:nvPicPr>
            <p:cNvPr id="207" name="Google Shape;207;p11"/>
            <p:cNvPicPr preferRelativeResize="0"/>
            <p:nvPr/>
          </p:nvPicPr>
          <p:blipFill rotWithShape="1">
            <a:blip r:embed="rId4">
              <a:alphaModFix/>
            </a:blip>
            <a:srcRect b="0" l="0" r="0" t="0"/>
            <a:stretch/>
          </p:blipFill>
          <p:spPr>
            <a:xfrm>
              <a:off x="1750040" y="145418"/>
              <a:ext cx="2066878" cy="654134"/>
            </a:xfrm>
            <a:prstGeom prst="rect">
              <a:avLst/>
            </a:prstGeom>
            <a:noFill/>
            <a:ln>
              <a:noFill/>
            </a:ln>
          </p:spPr>
        </p:pic>
      </p:grpSp>
      <p:grpSp>
        <p:nvGrpSpPr>
          <p:cNvPr id="208" name="Google Shape;208;p11"/>
          <p:cNvGrpSpPr/>
          <p:nvPr/>
        </p:nvGrpSpPr>
        <p:grpSpPr>
          <a:xfrm>
            <a:off x="618057" y="5042073"/>
            <a:ext cx="4792143" cy="1460262"/>
            <a:chOff x="-89441" y="0"/>
            <a:chExt cx="6261641" cy="1412069"/>
          </a:xfrm>
        </p:grpSpPr>
        <p:pic>
          <p:nvPicPr>
            <p:cNvPr id="209" name="Google Shape;209;p11"/>
            <p:cNvPicPr preferRelativeResize="0"/>
            <p:nvPr/>
          </p:nvPicPr>
          <p:blipFill rotWithShape="1">
            <a:blip r:embed="rId5">
              <a:alphaModFix/>
            </a:blip>
            <a:srcRect b="0" l="0" r="0" t="0"/>
            <a:stretch/>
          </p:blipFill>
          <p:spPr>
            <a:xfrm>
              <a:off x="0" y="0"/>
              <a:ext cx="6172200" cy="881932"/>
            </a:xfrm>
            <a:prstGeom prst="rect">
              <a:avLst/>
            </a:prstGeom>
            <a:noFill/>
            <a:ln>
              <a:noFill/>
            </a:ln>
          </p:spPr>
        </p:pic>
        <p:sp>
          <p:nvSpPr>
            <p:cNvPr id="210" name="Google Shape;210;p11"/>
            <p:cNvSpPr txBox="1"/>
            <p:nvPr/>
          </p:nvSpPr>
          <p:spPr>
            <a:xfrm rot="-2742288">
              <a:off x="-60690" y="977905"/>
              <a:ext cx="510875" cy="29564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700" cap="small">
                  <a:solidFill>
                    <a:schemeClr val="dk1"/>
                  </a:solidFill>
                  <a:latin typeface="Arial"/>
                  <a:ea typeface="Arial"/>
                  <a:cs typeface="Arial"/>
                  <a:sym typeface="Arial"/>
                </a:rPr>
                <a:t>{R0,R2}</a:t>
              </a:r>
              <a:endParaRPr sz="1400">
                <a:solidFill>
                  <a:schemeClr val="dk1"/>
                </a:solidFill>
                <a:latin typeface="Times New Roman"/>
                <a:ea typeface="Times New Roman"/>
                <a:cs typeface="Times New Roman"/>
                <a:sym typeface="Times New Roman"/>
              </a:endParaRPr>
            </a:p>
          </p:txBody>
        </p:sp>
        <p:sp>
          <p:nvSpPr>
            <p:cNvPr id="211" name="Google Shape;211;p11"/>
            <p:cNvSpPr txBox="1"/>
            <p:nvPr/>
          </p:nvSpPr>
          <p:spPr>
            <a:xfrm rot="-2742288">
              <a:off x="349010" y="952726"/>
              <a:ext cx="568238" cy="30145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700" cap="small">
                  <a:solidFill>
                    <a:schemeClr val="dk1"/>
                  </a:solidFill>
                  <a:latin typeface="Arial"/>
                  <a:ea typeface="Arial"/>
                  <a:cs typeface="Arial"/>
                  <a:sym typeface="Arial"/>
                </a:rPr>
                <a:t>{R0,R2}</a:t>
              </a:r>
              <a:endParaRPr sz="1400">
                <a:solidFill>
                  <a:schemeClr val="dk1"/>
                </a:solidFill>
                <a:latin typeface="Times New Roman"/>
                <a:ea typeface="Times New Roman"/>
                <a:cs typeface="Times New Roman"/>
                <a:sym typeface="Times New Roman"/>
              </a:endParaRPr>
            </a:p>
          </p:txBody>
        </p:sp>
        <p:sp>
          <p:nvSpPr>
            <p:cNvPr id="212" name="Google Shape;212;p11"/>
            <p:cNvSpPr txBox="1"/>
            <p:nvPr/>
          </p:nvSpPr>
          <p:spPr>
            <a:xfrm rot="-2742288">
              <a:off x="750507" y="977905"/>
              <a:ext cx="510875" cy="29564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700" cap="small">
                  <a:solidFill>
                    <a:schemeClr val="dk1"/>
                  </a:solidFill>
                  <a:latin typeface="Arial"/>
                  <a:ea typeface="Arial"/>
                  <a:cs typeface="Arial"/>
                  <a:sym typeface="Arial"/>
                </a:rPr>
                <a:t>{R0,R2}</a:t>
              </a:r>
              <a:endParaRPr sz="1400">
                <a:solidFill>
                  <a:schemeClr val="dk1"/>
                </a:solidFill>
                <a:latin typeface="Times New Roman"/>
                <a:ea typeface="Times New Roman"/>
                <a:cs typeface="Times New Roman"/>
                <a:sym typeface="Times New Roman"/>
              </a:endParaRPr>
            </a:p>
          </p:txBody>
        </p:sp>
        <p:sp>
          <p:nvSpPr>
            <p:cNvPr id="213" name="Google Shape;213;p11"/>
            <p:cNvSpPr txBox="1"/>
            <p:nvPr/>
          </p:nvSpPr>
          <p:spPr>
            <a:xfrm rot="-2742288">
              <a:off x="1156897" y="977905"/>
              <a:ext cx="510875" cy="29564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700" cap="small">
                  <a:solidFill>
                    <a:schemeClr val="dk1"/>
                  </a:solidFill>
                  <a:latin typeface="Arial"/>
                  <a:ea typeface="Arial"/>
                  <a:cs typeface="Arial"/>
                  <a:sym typeface="Arial"/>
                </a:rPr>
                <a:t>{R0,R2}</a:t>
              </a:r>
              <a:endParaRPr sz="1400">
                <a:solidFill>
                  <a:schemeClr val="dk1"/>
                </a:solidFill>
                <a:latin typeface="Times New Roman"/>
                <a:ea typeface="Times New Roman"/>
                <a:cs typeface="Times New Roman"/>
                <a:sym typeface="Times New Roman"/>
              </a:endParaRPr>
            </a:p>
          </p:txBody>
        </p:sp>
        <p:sp>
          <p:nvSpPr>
            <p:cNvPr id="214" name="Google Shape;214;p11"/>
            <p:cNvSpPr txBox="1"/>
            <p:nvPr/>
          </p:nvSpPr>
          <p:spPr>
            <a:xfrm rot="-2742288">
              <a:off x="1561702" y="977905"/>
              <a:ext cx="510875" cy="29564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700" cap="small">
                  <a:solidFill>
                    <a:schemeClr val="dk1"/>
                  </a:solidFill>
                  <a:latin typeface="Arial"/>
                  <a:ea typeface="Arial"/>
                  <a:cs typeface="Arial"/>
                  <a:sym typeface="Arial"/>
                </a:rPr>
                <a:t>{R0,R2}</a:t>
              </a:r>
              <a:endParaRPr sz="1400">
                <a:solidFill>
                  <a:schemeClr val="dk1"/>
                </a:solidFill>
                <a:latin typeface="Times New Roman"/>
                <a:ea typeface="Times New Roman"/>
                <a:cs typeface="Times New Roman"/>
                <a:sym typeface="Times New Roman"/>
              </a:endParaRPr>
            </a:p>
          </p:txBody>
        </p:sp>
        <p:sp>
          <p:nvSpPr>
            <p:cNvPr id="215" name="Google Shape;215;p11"/>
            <p:cNvSpPr txBox="1"/>
            <p:nvPr/>
          </p:nvSpPr>
          <p:spPr>
            <a:xfrm rot="-2742288">
              <a:off x="1968094" y="977905"/>
              <a:ext cx="510875" cy="29564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700" cap="small">
                  <a:solidFill>
                    <a:schemeClr val="dk1"/>
                  </a:solidFill>
                  <a:latin typeface="Arial"/>
                  <a:ea typeface="Arial"/>
                  <a:cs typeface="Arial"/>
                  <a:sym typeface="Arial"/>
                </a:rPr>
                <a:t>{R0,R2}</a:t>
              </a:r>
              <a:endParaRPr sz="1400">
                <a:solidFill>
                  <a:schemeClr val="dk1"/>
                </a:solidFill>
                <a:latin typeface="Times New Roman"/>
                <a:ea typeface="Times New Roman"/>
                <a:cs typeface="Times New Roman"/>
                <a:sym typeface="Times New Roman"/>
              </a:endParaRPr>
            </a:p>
          </p:txBody>
        </p:sp>
        <p:sp>
          <p:nvSpPr>
            <p:cNvPr id="216" name="Google Shape;216;p11"/>
            <p:cNvSpPr txBox="1"/>
            <p:nvPr/>
          </p:nvSpPr>
          <p:spPr>
            <a:xfrm rot="-2742288">
              <a:off x="2372897" y="977905"/>
              <a:ext cx="510875" cy="29564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700" cap="small">
                  <a:solidFill>
                    <a:schemeClr val="dk1"/>
                  </a:solidFill>
                  <a:latin typeface="Arial"/>
                  <a:ea typeface="Arial"/>
                  <a:cs typeface="Arial"/>
                  <a:sym typeface="Arial"/>
                </a:rPr>
                <a:t>{R0,R2}</a:t>
              </a:r>
              <a:endParaRPr sz="1400">
                <a:solidFill>
                  <a:schemeClr val="dk1"/>
                </a:solidFill>
                <a:latin typeface="Times New Roman"/>
                <a:ea typeface="Times New Roman"/>
                <a:cs typeface="Times New Roman"/>
                <a:sym typeface="Times New Roman"/>
              </a:endParaRPr>
            </a:p>
          </p:txBody>
        </p:sp>
        <p:sp>
          <p:nvSpPr>
            <p:cNvPr id="217" name="Google Shape;217;p11"/>
            <p:cNvSpPr txBox="1"/>
            <p:nvPr/>
          </p:nvSpPr>
          <p:spPr>
            <a:xfrm rot="-2742288">
              <a:off x="2779289" y="977905"/>
              <a:ext cx="510875" cy="29564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700" cap="small">
                  <a:solidFill>
                    <a:schemeClr val="dk1"/>
                  </a:solidFill>
                  <a:latin typeface="Arial"/>
                  <a:ea typeface="Arial"/>
                  <a:cs typeface="Arial"/>
                  <a:sym typeface="Arial"/>
                </a:rPr>
                <a:t>{R1,R3}</a:t>
              </a:r>
              <a:endParaRPr sz="1400">
                <a:solidFill>
                  <a:schemeClr val="dk1"/>
                </a:solidFill>
                <a:latin typeface="Times New Roman"/>
                <a:ea typeface="Times New Roman"/>
                <a:cs typeface="Times New Roman"/>
                <a:sym typeface="Times New Roman"/>
              </a:endParaRPr>
            </a:p>
          </p:txBody>
        </p:sp>
        <p:sp>
          <p:nvSpPr>
            <p:cNvPr id="218" name="Google Shape;218;p11"/>
            <p:cNvSpPr txBox="1"/>
            <p:nvPr/>
          </p:nvSpPr>
          <p:spPr>
            <a:xfrm rot="-2742288">
              <a:off x="3188854" y="977905"/>
              <a:ext cx="510875" cy="29564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700" cap="small">
                  <a:solidFill>
                    <a:schemeClr val="dk1"/>
                  </a:solidFill>
                  <a:latin typeface="Arial"/>
                  <a:ea typeface="Arial"/>
                  <a:cs typeface="Arial"/>
                  <a:sym typeface="Arial"/>
                </a:rPr>
                <a:t>{R1,R3}</a:t>
              </a:r>
              <a:endParaRPr sz="1400">
                <a:solidFill>
                  <a:schemeClr val="dk1"/>
                </a:solidFill>
                <a:latin typeface="Times New Roman"/>
                <a:ea typeface="Times New Roman"/>
                <a:cs typeface="Times New Roman"/>
                <a:sym typeface="Times New Roman"/>
              </a:endParaRPr>
            </a:p>
          </p:txBody>
        </p:sp>
        <p:sp>
          <p:nvSpPr>
            <p:cNvPr id="219" name="Google Shape;219;p11"/>
            <p:cNvSpPr txBox="1"/>
            <p:nvPr/>
          </p:nvSpPr>
          <p:spPr>
            <a:xfrm rot="-2742288">
              <a:off x="3595246" y="977905"/>
              <a:ext cx="510875" cy="29564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700" cap="small">
                  <a:solidFill>
                    <a:schemeClr val="dk1"/>
                  </a:solidFill>
                  <a:latin typeface="Arial"/>
                  <a:ea typeface="Arial"/>
                  <a:cs typeface="Arial"/>
                  <a:sym typeface="Arial"/>
                </a:rPr>
                <a:t>{R1,R3}</a:t>
              </a:r>
              <a:endParaRPr sz="1400">
                <a:solidFill>
                  <a:schemeClr val="dk1"/>
                </a:solidFill>
                <a:latin typeface="Times New Roman"/>
                <a:ea typeface="Times New Roman"/>
                <a:cs typeface="Times New Roman"/>
                <a:sym typeface="Times New Roman"/>
              </a:endParaRPr>
            </a:p>
          </p:txBody>
        </p:sp>
        <p:sp>
          <p:nvSpPr>
            <p:cNvPr id="220" name="Google Shape;220;p11"/>
            <p:cNvSpPr txBox="1"/>
            <p:nvPr/>
          </p:nvSpPr>
          <p:spPr>
            <a:xfrm rot="-2742288">
              <a:off x="4000051" y="977905"/>
              <a:ext cx="510875" cy="29564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700" cap="small">
                  <a:solidFill>
                    <a:schemeClr val="dk1"/>
                  </a:solidFill>
                  <a:latin typeface="Arial"/>
                  <a:ea typeface="Arial"/>
                  <a:cs typeface="Arial"/>
                  <a:sym typeface="Arial"/>
                </a:rPr>
                <a:t>{R1,R3}</a:t>
              </a:r>
              <a:endParaRPr sz="1400">
                <a:solidFill>
                  <a:schemeClr val="dk1"/>
                </a:solidFill>
                <a:latin typeface="Times New Roman"/>
                <a:ea typeface="Times New Roman"/>
                <a:cs typeface="Times New Roman"/>
                <a:sym typeface="Times New Roman"/>
              </a:endParaRPr>
            </a:p>
          </p:txBody>
        </p:sp>
        <p:sp>
          <p:nvSpPr>
            <p:cNvPr id="221" name="Google Shape;221;p11"/>
            <p:cNvSpPr txBox="1"/>
            <p:nvPr/>
          </p:nvSpPr>
          <p:spPr>
            <a:xfrm rot="-2742288">
              <a:off x="4406443" y="977905"/>
              <a:ext cx="510875" cy="29564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700" cap="small">
                  <a:solidFill>
                    <a:schemeClr val="dk1"/>
                  </a:solidFill>
                  <a:latin typeface="Arial"/>
                  <a:ea typeface="Arial"/>
                  <a:cs typeface="Arial"/>
                  <a:sym typeface="Arial"/>
                </a:rPr>
                <a:t>{R1,R3}</a:t>
              </a:r>
              <a:endParaRPr sz="1400">
                <a:solidFill>
                  <a:schemeClr val="dk1"/>
                </a:solidFill>
                <a:latin typeface="Times New Roman"/>
                <a:ea typeface="Times New Roman"/>
                <a:cs typeface="Times New Roman"/>
                <a:sym typeface="Times New Roman"/>
              </a:endParaRPr>
            </a:p>
          </p:txBody>
        </p:sp>
        <p:sp>
          <p:nvSpPr>
            <p:cNvPr id="222" name="Google Shape;222;p11"/>
            <p:cNvSpPr txBox="1"/>
            <p:nvPr/>
          </p:nvSpPr>
          <p:spPr>
            <a:xfrm rot="-2742288">
              <a:off x="4811246" y="977905"/>
              <a:ext cx="510875" cy="29564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700" cap="small">
                  <a:solidFill>
                    <a:schemeClr val="dk1"/>
                  </a:solidFill>
                  <a:latin typeface="Arial"/>
                  <a:ea typeface="Arial"/>
                  <a:cs typeface="Arial"/>
                  <a:sym typeface="Arial"/>
                </a:rPr>
                <a:t>{R1,R3}</a:t>
              </a:r>
              <a:endParaRPr sz="1400">
                <a:solidFill>
                  <a:schemeClr val="dk1"/>
                </a:solidFill>
                <a:latin typeface="Times New Roman"/>
                <a:ea typeface="Times New Roman"/>
                <a:cs typeface="Times New Roman"/>
                <a:sym typeface="Times New Roman"/>
              </a:endParaRPr>
            </a:p>
          </p:txBody>
        </p:sp>
        <p:sp>
          <p:nvSpPr>
            <p:cNvPr id="223" name="Google Shape;223;p11"/>
            <p:cNvSpPr txBox="1"/>
            <p:nvPr/>
          </p:nvSpPr>
          <p:spPr>
            <a:xfrm rot="-2742288">
              <a:off x="5217640" y="977905"/>
              <a:ext cx="510875" cy="29564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700" cap="small">
                  <a:solidFill>
                    <a:schemeClr val="dk1"/>
                  </a:solidFill>
                  <a:latin typeface="Arial"/>
                  <a:ea typeface="Arial"/>
                  <a:cs typeface="Arial"/>
                  <a:sym typeface="Arial"/>
                </a:rPr>
                <a:t>{R1,R3}</a:t>
              </a:r>
              <a:endParaRPr sz="1400">
                <a:solidFill>
                  <a:schemeClr val="dk1"/>
                </a:solidFill>
                <a:latin typeface="Times New Roman"/>
                <a:ea typeface="Times New Roman"/>
                <a:cs typeface="Times New Roman"/>
                <a:sym typeface="Times New Roman"/>
              </a:endParaRPr>
            </a:p>
          </p:txBody>
        </p:sp>
        <p:sp>
          <p:nvSpPr>
            <p:cNvPr id="224" name="Google Shape;224;p11"/>
            <p:cNvSpPr txBox="1"/>
            <p:nvPr/>
          </p:nvSpPr>
          <p:spPr>
            <a:xfrm rot="-2742288">
              <a:off x="5573229" y="977942"/>
              <a:ext cx="510875" cy="29564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700" cap="small">
                  <a:solidFill>
                    <a:schemeClr val="dk1"/>
                  </a:solidFill>
                  <a:latin typeface="Arial"/>
                  <a:ea typeface="Arial"/>
                  <a:cs typeface="Arial"/>
                  <a:sym typeface="Arial"/>
                </a:rPr>
                <a:t>{R1,R3}</a:t>
              </a:r>
              <a:endParaRPr sz="1400">
                <a:solidFill>
                  <a:schemeClr val="dk1"/>
                </a:solidFill>
                <a:latin typeface="Times New Roman"/>
                <a:ea typeface="Times New Roman"/>
                <a:cs typeface="Times New Roman"/>
                <a:sym typeface="Times New Roman"/>
              </a:endParaRPr>
            </a:p>
          </p:txBody>
        </p:sp>
      </p:grpSp>
      <p:grpSp>
        <p:nvGrpSpPr>
          <p:cNvPr id="225" name="Google Shape;225;p11"/>
          <p:cNvGrpSpPr/>
          <p:nvPr/>
        </p:nvGrpSpPr>
        <p:grpSpPr>
          <a:xfrm>
            <a:off x="6175725" y="5042078"/>
            <a:ext cx="2511218" cy="862775"/>
            <a:chOff x="0" y="-55820"/>
            <a:chExt cx="3503862" cy="559263"/>
          </a:xfrm>
        </p:grpSpPr>
        <p:sp>
          <p:nvSpPr>
            <p:cNvPr id="226" name="Google Shape;226;p11"/>
            <p:cNvSpPr/>
            <p:nvPr/>
          </p:nvSpPr>
          <p:spPr>
            <a:xfrm>
              <a:off x="531708" y="8"/>
              <a:ext cx="1000607" cy="503435"/>
            </a:xfrm>
            <a:prstGeom prst="ellipse">
              <a:avLst/>
            </a:prstGeom>
            <a:solidFill>
              <a:srgbClr val="3366FF"/>
            </a:solidFill>
            <a:ln>
              <a:noFill/>
            </a:ln>
            <a:effectLst>
              <a:outerShdw blurRad="635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cap="small">
                  <a:solidFill>
                    <a:schemeClr val="dk1"/>
                  </a:solidFill>
                  <a:latin typeface="Arial"/>
                  <a:ea typeface="Arial"/>
                  <a:cs typeface="Arial"/>
                  <a:sym typeface="Arial"/>
                </a:rPr>
                <a:t>{R0,R2}</a:t>
              </a:r>
              <a:endParaRPr sz="1200">
                <a:solidFill>
                  <a:schemeClr val="dk1"/>
                </a:solidFill>
                <a:latin typeface="Times New Roman"/>
                <a:ea typeface="Times New Roman"/>
                <a:cs typeface="Times New Roman"/>
                <a:sym typeface="Times New Roman"/>
              </a:endParaRPr>
            </a:p>
          </p:txBody>
        </p:sp>
        <p:sp>
          <p:nvSpPr>
            <p:cNvPr id="227" name="Google Shape;227;p11"/>
            <p:cNvSpPr/>
            <p:nvPr/>
          </p:nvSpPr>
          <p:spPr>
            <a:xfrm>
              <a:off x="1968484" y="0"/>
              <a:ext cx="1000607" cy="503435"/>
            </a:xfrm>
            <a:prstGeom prst="ellipse">
              <a:avLst/>
            </a:prstGeom>
            <a:solidFill>
              <a:srgbClr val="3366FF"/>
            </a:solidFill>
            <a:ln>
              <a:noFill/>
            </a:ln>
            <a:effectLst>
              <a:outerShdw blurRad="635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cap="small">
                  <a:solidFill>
                    <a:schemeClr val="dk1"/>
                  </a:solidFill>
                  <a:latin typeface="Arial"/>
                  <a:ea typeface="Arial"/>
                  <a:cs typeface="Arial"/>
                  <a:sym typeface="Arial"/>
                </a:rPr>
                <a:t>{R1,R3}</a:t>
              </a:r>
              <a:endParaRPr sz="1200">
                <a:solidFill>
                  <a:schemeClr val="dk1"/>
                </a:solidFill>
                <a:latin typeface="Times New Roman"/>
                <a:ea typeface="Times New Roman"/>
                <a:cs typeface="Times New Roman"/>
                <a:sym typeface="Times New Roman"/>
              </a:endParaRPr>
            </a:p>
          </p:txBody>
        </p:sp>
        <p:cxnSp>
          <p:nvCxnSpPr>
            <p:cNvPr id="228" name="Google Shape;228;p11"/>
            <p:cNvCxnSpPr>
              <a:stCxn id="226" idx="6"/>
              <a:endCxn id="227" idx="2"/>
            </p:cNvCxnSpPr>
            <p:nvPr/>
          </p:nvCxnSpPr>
          <p:spPr>
            <a:xfrm>
              <a:off x="1532315" y="251725"/>
              <a:ext cx="436200" cy="0"/>
            </a:xfrm>
            <a:prstGeom prst="straightConnector1">
              <a:avLst/>
            </a:prstGeom>
            <a:noFill/>
            <a:ln cap="flat" cmpd="sng" w="25400">
              <a:solidFill>
                <a:srgbClr val="008000"/>
              </a:solidFill>
              <a:prstDash val="solid"/>
              <a:round/>
              <a:headEnd len="med" w="med" type="none"/>
              <a:tailEnd len="med" w="med" type="stealth"/>
            </a:ln>
            <a:effectLst>
              <a:outerShdw blurRad="63500" rotWithShape="0" dir="5400000" dist="20000">
                <a:srgbClr val="000000">
                  <a:alpha val="37647"/>
                </a:srgbClr>
              </a:outerShdw>
            </a:effectLst>
          </p:spPr>
        </p:cxnSp>
        <p:cxnSp>
          <p:nvCxnSpPr>
            <p:cNvPr id="229" name="Google Shape;229;p11"/>
            <p:cNvCxnSpPr/>
            <p:nvPr/>
          </p:nvCxnSpPr>
          <p:spPr>
            <a:xfrm flipH="1" rot="-5400000">
              <a:off x="2675851" y="269790"/>
              <a:ext cx="365100" cy="6000"/>
            </a:xfrm>
            <a:prstGeom prst="bentConnector3">
              <a:avLst>
                <a:gd fmla="val 50000" name="adj1"/>
              </a:avLst>
            </a:prstGeom>
            <a:noFill/>
            <a:ln cap="flat" cmpd="sng" w="25400">
              <a:solidFill>
                <a:srgbClr val="008000"/>
              </a:solidFill>
              <a:prstDash val="solid"/>
              <a:miter lim="800000"/>
              <a:headEnd len="med" w="med" type="none"/>
              <a:tailEnd len="med" w="med" type="stealth"/>
            </a:ln>
            <a:effectLst>
              <a:outerShdw blurRad="63500" rotWithShape="0" dir="5400000" dist="20000">
                <a:srgbClr val="000000">
                  <a:alpha val="37647"/>
                </a:srgbClr>
              </a:outerShdw>
            </a:effectLst>
          </p:spPr>
        </p:cxnSp>
        <p:cxnSp>
          <p:nvCxnSpPr>
            <p:cNvPr id="230" name="Google Shape;230;p11"/>
            <p:cNvCxnSpPr/>
            <p:nvPr/>
          </p:nvCxnSpPr>
          <p:spPr>
            <a:xfrm flipH="1" rot="-5400000">
              <a:off x="459438" y="269790"/>
              <a:ext cx="365100" cy="6000"/>
            </a:xfrm>
            <a:prstGeom prst="bentConnector3">
              <a:avLst>
                <a:gd fmla="val 50000" name="adj1"/>
              </a:avLst>
            </a:prstGeom>
            <a:noFill/>
            <a:ln cap="flat" cmpd="sng" w="25400">
              <a:solidFill>
                <a:srgbClr val="008000"/>
              </a:solidFill>
              <a:prstDash val="solid"/>
              <a:miter lim="800000"/>
              <a:headEnd len="med" w="med" type="none"/>
              <a:tailEnd len="med" w="med" type="stealth"/>
            </a:ln>
            <a:effectLst>
              <a:outerShdw blurRad="63500" rotWithShape="0" dir="5400000" dist="20000">
                <a:srgbClr val="000000">
                  <a:alpha val="37647"/>
                </a:srgbClr>
              </a:outerShdw>
            </a:effectLst>
          </p:spPr>
        </p:cxnSp>
        <p:sp>
          <p:nvSpPr>
            <p:cNvPr id="231" name="Google Shape;231;p11"/>
            <p:cNvSpPr txBox="1"/>
            <p:nvPr/>
          </p:nvSpPr>
          <p:spPr>
            <a:xfrm>
              <a:off x="0" y="202065"/>
              <a:ext cx="449651" cy="17574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700" cap="small">
                  <a:solidFill>
                    <a:schemeClr val="dk1"/>
                  </a:solidFill>
                  <a:latin typeface="Arial"/>
                  <a:ea typeface="Arial"/>
                  <a:cs typeface="Arial"/>
                  <a:sym typeface="Arial"/>
                </a:rPr>
                <a:t>7/8</a:t>
              </a:r>
              <a:endParaRPr sz="1200">
                <a:solidFill>
                  <a:schemeClr val="dk1"/>
                </a:solidFill>
                <a:latin typeface="Times New Roman"/>
                <a:ea typeface="Times New Roman"/>
                <a:cs typeface="Times New Roman"/>
                <a:sym typeface="Times New Roman"/>
              </a:endParaRPr>
            </a:p>
          </p:txBody>
        </p:sp>
        <p:sp>
          <p:nvSpPr>
            <p:cNvPr id="232" name="Google Shape;232;p11"/>
            <p:cNvSpPr txBox="1"/>
            <p:nvPr/>
          </p:nvSpPr>
          <p:spPr>
            <a:xfrm>
              <a:off x="1492062" y="-55820"/>
              <a:ext cx="439834" cy="25565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700" cap="small">
                  <a:solidFill>
                    <a:schemeClr val="dk1"/>
                  </a:solidFill>
                  <a:latin typeface="Arial"/>
                  <a:ea typeface="Arial"/>
                  <a:cs typeface="Arial"/>
                  <a:sym typeface="Arial"/>
                </a:rPr>
                <a:t>1/8</a:t>
              </a:r>
              <a:endParaRPr sz="1200">
                <a:solidFill>
                  <a:schemeClr val="dk1"/>
                </a:solidFill>
                <a:latin typeface="Times New Roman"/>
                <a:ea typeface="Times New Roman"/>
                <a:cs typeface="Times New Roman"/>
                <a:sym typeface="Times New Roman"/>
              </a:endParaRPr>
            </a:p>
          </p:txBody>
        </p:sp>
        <p:sp>
          <p:nvSpPr>
            <p:cNvPr id="233" name="Google Shape;233;p11"/>
            <p:cNvSpPr txBox="1"/>
            <p:nvPr/>
          </p:nvSpPr>
          <p:spPr>
            <a:xfrm>
              <a:off x="3054211" y="199833"/>
              <a:ext cx="449651" cy="1779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700" cap="small">
                  <a:solidFill>
                    <a:schemeClr val="dk1"/>
                  </a:solidFill>
                  <a:latin typeface="Arial"/>
                  <a:ea typeface="Arial"/>
                  <a:cs typeface="Arial"/>
                  <a:sym typeface="Arial"/>
                </a:rPr>
                <a:t>7/7</a:t>
              </a:r>
              <a:endParaRPr sz="1200">
                <a:solidFill>
                  <a:schemeClr val="dk1"/>
                </a:solidFill>
                <a:latin typeface="Times New Roman"/>
                <a:ea typeface="Times New Roman"/>
                <a:cs typeface="Times New Roman"/>
                <a:sym typeface="Times New Roman"/>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500"/>
                                        <p:tgtEl>
                                          <p:spTgt spid="2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500"/>
                                        <p:tgtEl>
                                          <p:spTgt spid="2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4400"/>
              <a:buFont typeface="Calibri"/>
              <a:buNone/>
            </a:pPr>
            <a:r>
              <a:rPr lang="en-US">
                <a:solidFill>
                  <a:srgbClr val="FF0000"/>
                </a:solidFill>
              </a:rPr>
              <a:t>Example: Filling the Gaps in Data</a:t>
            </a:r>
            <a:endParaRPr/>
          </a:p>
        </p:txBody>
      </p:sp>
      <p:sp>
        <p:nvSpPr>
          <p:cNvPr id="239" name="Google Shape;239;p12"/>
          <p:cNvSpPr txBox="1"/>
          <p:nvPr>
            <p:ph idx="1" type="body"/>
          </p:nvPr>
        </p:nvSpPr>
        <p:spPr>
          <a:xfrm>
            <a:off x="457200" y="1481328"/>
            <a:ext cx="8229600" cy="2366771"/>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US" sz="2000"/>
              <a:t>Perform BFS with the Markov Chain to fill gaps</a:t>
            </a:r>
            <a:endParaRPr/>
          </a:p>
          <a:p>
            <a:pPr indent="-285750" lvl="1" marL="742950" rtl="0" algn="l">
              <a:spcBef>
                <a:spcPts val="518"/>
              </a:spcBef>
              <a:spcAft>
                <a:spcPts val="0"/>
              </a:spcAft>
              <a:buClr>
                <a:schemeClr val="dk1"/>
              </a:buClr>
              <a:buSzPct val="100000"/>
              <a:buChar char="–"/>
            </a:pPr>
            <a:r>
              <a:rPr lang="en-US"/>
              <a:t>Beginning – </a:t>
            </a:r>
            <a:r>
              <a:rPr lang="en-US" sz="1800"/>
              <a:t>Post diction from first known state</a:t>
            </a:r>
            <a:endParaRPr/>
          </a:p>
          <a:p>
            <a:pPr indent="-285750" lvl="1" marL="742950" rtl="0" algn="l">
              <a:spcBef>
                <a:spcPts val="518"/>
              </a:spcBef>
              <a:spcAft>
                <a:spcPts val="0"/>
              </a:spcAft>
              <a:buClr>
                <a:schemeClr val="dk1"/>
              </a:buClr>
              <a:buSzPct val="100000"/>
              <a:buChar char="–"/>
            </a:pPr>
            <a:r>
              <a:rPr lang="en-US"/>
              <a:t>Middle - </a:t>
            </a:r>
            <a:r>
              <a:rPr lang="en-US" sz="1800"/>
              <a:t>Interpolation between known states</a:t>
            </a:r>
            <a:endParaRPr/>
          </a:p>
          <a:p>
            <a:pPr indent="-285750" lvl="1" marL="742950" rtl="0" algn="l">
              <a:spcBef>
                <a:spcPts val="518"/>
              </a:spcBef>
              <a:spcAft>
                <a:spcPts val="0"/>
              </a:spcAft>
              <a:buClr>
                <a:schemeClr val="dk1"/>
              </a:buClr>
              <a:buSzPct val="100000"/>
              <a:buChar char="–"/>
            </a:pPr>
            <a:r>
              <a:rPr lang="en-US"/>
              <a:t>End - </a:t>
            </a:r>
            <a:r>
              <a:rPr lang="en-US" sz="1800"/>
              <a:t>Prediction from the last known state</a:t>
            </a:r>
            <a:endParaRPr/>
          </a:p>
          <a:p>
            <a:pPr indent="-342900" lvl="0" marL="342900" rtl="0" algn="l">
              <a:spcBef>
                <a:spcPts val="370"/>
              </a:spcBef>
              <a:spcAft>
                <a:spcPts val="0"/>
              </a:spcAft>
              <a:buClr>
                <a:schemeClr val="dk1"/>
              </a:buClr>
              <a:buSzPct val="100000"/>
              <a:buChar char="•"/>
            </a:pPr>
            <a:r>
              <a:rPr lang="en-US" sz="2000"/>
              <a:t>Does not recover each trend, recovers state</a:t>
            </a:r>
            <a:endParaRPr/>
          </a:p>
          <a:p>
            <a:pPr indent="-342900" lvl="0" marL="342900" rtl="0" algn="l">
              <a:spcBef>
                <a:spcPts val="370"/>
              </a:spcBef>
              <a:spcAft>
                <a:spcPts val="0"/>
              </a:spcAft>
              <a:buClr>
                <a:schemeClr val="dk1"/>
              </a:buClr>
              <a:buSzPct val="100000"/>
              <a:buChar char="•"/>
            </a:pPr>
            <a:r>
              <a:rPr lang="en-US" sz="2000"/>
              <a:t>Slight penalties applied to decrease the likelihood action detection</a:t>
            </a:r>
            <a:endParaRPr/>
          </a:p>
        </p:txBody>
      </p:sp>
      <p:pic>
        <p:nvPicPr>
          <p:cNvPr id="240" name="Google Shape;240;p12"/>
          <p:cNvPicPr preferRelativeResize="0"/>
          <p:nvPr/>
        </p:nvPicPr>
        <p:blipFill rotWithShape="1">
          <a:blip r:embed="rId3">
            <a:alphaModFix/>
          </a:blip>
          <a:srcRect b="0" l="0" r="0" t="0"/>
          <a:stretch/>
        </p:blipFill>
        <p:spPr>
          <a:xfrm>
            <a:off x="228600" y="3977640"/>
            <a:ext cx="2743200" cy="1097280"/>
          </a:xfrm>
          <a:prstGeom prst="rect">
            <a:avLst/>
          </a:prstGeom>
          <a:noFill/>
          <a:ln>
            <a:noFill/>
          </a:ln>
        </p:spPr>
      </p:pic>
      <p:pic>
        <p:nvPicPr>
          <p:cNvPr id="241" name="Google Shape;241;p12"/>
          <p:cNvPicPr preferRelativeResize="0"/>
          <p:nvPr/>
        </p:nvPicPr>
        <p:blipFill rotWithShape="1">
          <a:blip r:embed="rId4">
            <a:alphaModFix/>
          </a:blip>
          <a:srcRect b="0" l="0" r="0" t="0"/>
          <a:stretch/>
        </p:blipFill>
        <p:spPr>
          <a:xfrm>
            <a:off x="3280012" y="4511040"/>
            <a:ext cx="2743200" cy="1097280"/>
          </a:xfrm>
          <a:prstGeom prst="rect">
            <a:avLst/>
          </a:prstGeom>
          <a:noFill/>
          <a:ln>
            <a:noFill/>
          </a:ln>
        </p:spPr>
      </p:pic>
      <p:pic>
        <p:nvPicPr>
          <p:cNvPr id="242" name="Google Shape;242;p12"/>
          <p:cNvPicPr preferRelativeResize="0"/>
          <p:nvPr/>
        </p:nvPicPr>
        <p:blipFill rotWithShape="1">
          <a:blip r:embed="rId5">
            <a:alphaModFix/>
          </a:blip>
          <a:srcRect b="0" l="0" r="0" t="0"/>
          <a:stretch/>
        </p:blipFill>
        <p:spPr>
          <a:xfrm>
            <a:off x="6238875" y="5151120"/>
            <a:ext cx="2743200" cy="109728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Adapting to New Environments</a:t>
            </a:r>
            <a:endParaRPr/>
          </a:p>
        </p:txBody>
      </p:sp>
      <p:pic>
        <p:nvPicPr>
          <p:cNvPr id="248" name="Google Shape;248;p13"/>
          <p:cNvPicPr preferRelativeResize="0"/>
          <p:nvPr/>
        </p:nvPicPr>
        <p:blipFill rotWithShape="1">
          <a:blip r:embed="rId3">
            <a:alphaModFix/>
          </a:blip>
          <a:srcRect b="0" l="0" r="0" t="0"/>
          <a:stretch/>
        </p:blipFill>
        <p:spPr>
          <a:xfrm>
            <a:off x="178675" y="1401849"/>
            <a:ext cx="6621517" cy="2783656"/>
          </a:xfrm>
          <a:prstGeom prst="rect">
            <a:avLst/>
          </a:prstGeom>
          <a:noFill/>
          <a:ln>
            <a:noFill/>
          </a:ln>
        </p:spPr>
      </p:pic>
      <p:pic>
        <p:nvPicPr>
          <p:cNvPr id="249" name="Google Shape;249;p13"/>
          <p:cNvPicPr preferRelativeResize="0"/>
          <p:nvPr/>
        </p:nvPicPr>
        <p:blipFill rotWithShape="1">
          <a:blip r:embed="rId4">
            <a:alphaModFix/>
          </a:blip>
          <a:srcRect b="0" l="0" r="0" t="0"/>
          <a:stretch/>
        </p:blipFill>
        <p:spPr>
          <a:xfrm>
            <a:off x="3216165" y="4277206"/>
            <a:ext cx="5717628" cy="242729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USC-Polymorphic-Robotics-Lab</a:t>
            </a:r>
            <a:endParaRPr/>
          </a:p>
        </p:txBody>
      </p:sp>
      <p:sp>
        <p:nvSpPr>
          <p:cNvPr id="256" name="Google Shape;256;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7" name="Google Shape;257;p14"/>
          <p:cNvSpPr txBox="1"/>
          <p:nvPr>
            <p:ph type="title"/>
          </p:nvPr>
        </p:nvSpPr>
        <p:spPr>
          <a:xfrm>
            <a:off x="533400" y="304800"/>
            <a:ext cx="81534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5400"/>
              <a:buFont typeface="Calibri"/>
              <a:buNone/>
            </a:pPr>
            <a:r>
              <a:rPr lang="en-US" sz="5400">
                <a:solidFill>
                  <a:srgbClr val="FF0000"/>
                </a:solidFill>
              </a:rPr>
              <a:t>Other Famous Examples</a:t>
            </a:r>
            <a:endParaRPr/>
          </a:p>
        </p:txBody>
      </p:sp>
      <p:sp>
        <p:nvSpPr>
          <p:cNvPr id="258" name="Google Shape;258;p14"/>
          <p:cNvSpPr txBox="1"/>
          <p:nvPr>
            <p:ph idx="1" type="body"/>
          </p:nvPr>
        </p:nvSpPr>
        <p:spPr>
          <a:xfrm>
            <a:off x="457200" y="1721068"/>
            <a:ext cx="8382000" cy="2079625"/>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US" sz="2400"/>
              <a:t>New Environment/Task ⇔ Learning ⇔ Knowledge/Skill</a:t>
            </a:r>
            <a:endParaRPr/>
          </a:p>
          <a:p>
            <a:pPr indent="-342900" lvl="0" marL="342900" rtl="0" algn="l">
              <a:spcBef>
                <a:spcPts val="480"/>
              </a:spcBef>
              <a:spcAft>
                <a:spcPts val="0"/>
              </a:spcAft>
              <a:buClr>
                <a:schemeClr val="dk1"/>
              </a:buClr>
              <a:buSzPts val="2400"/>
              <a:buChar char="•"/>
            </a:pPr>
            <a:r>
              <a:rPr lang="en-US" sz="2400"/>
              <a:t>Key Idea: To detect and learn from the experiences</a:t>
            </a:r>
            <a:endParaRPr/>
          </a:p>
          <a:p>
            <a:pPr indent="-285750" lvl="1" marL="742950" rtl="0" algn="l">
              <a:spcBef>
                <a:spcPts val="400"/>
              </a:spcBef>
              <a:spcAft>
                <a:spcPts val="0"/>
              </a:spcAft>
              <a:buClr>
                <a:schemeClr val="dk1"/>
              </a:buClr>
              <a:buSzPts val="2000"/>
              <a:buChar char="–"/>
            </a:pPr>
            <a:r>
              <a:rPr lang="en-US" sz="2000"/>
              <a:t>Adaptive to new environments (may have no priori knowledge, “swim”)</a:t>
            </a:r>
            <a:endParaRPr/>
          </a:p>
          <a:p>
            <a:pPr indent="-285750" lvl="1" marL="742950" rtl="0" algn="l">
              <a:spcBef>
                <a:spcPts val="400"/>
              </a:spcBef>
              <a:spcAft>
                <a:spcPts val="0"/>
              </a:spcAft>
              <a:buClr>
                <a:schemeClr val="dk1"/>
              </a:buClr>
              <a:buSzPts val="2000"/>
              <a:buChar char="–"/>
            </a:pPr>
            <a:r>
              <a:rPr lang="en-US" sz="2000"/>
              <a:t>Learn to accomplish new tasks (goals may change dynamically)</a:t>
            </a:r>
            <a:endParaRPr/>
          </a:p>
          <a:p>
            <a:pPr indent="-285750" lvl="1" marL="742950" rtl="0" algn="l">
              <a:spcBef>
                <a:spcPts val="400"/>
              </a:spcBef>
              <a:spcAft>
                <a:spcPts val="0"/>
              </a:spcAft>
              <a:buClr>
                <a:schemeClr val="dk1"/>
              </a:buClr>
              <a:buSzPts val="2000"/>
              <a:buChar char="–"/>
            </a:pPr>
            <a:r>
              <a:rPr lang="en-US" sz="2000"/>
              <a:t>Self-heal from unexpected failures or dynamics (e.g., inverted visions)</a:t>
            </a:r>
            <a:endParaRPr/>
          </a:p>
        </p:txBody>
      </p:sp>
      <p:pic>
        <p:nvPicPr>
          <p:cNvPr id="259" name="Google Shape;259;p14"/>
          <p:cNvPicPr preferRelativeResize="0"/>
          <p:nvPr/>
        </p:nvPicPr>
        <p:blipFill rotWithShape="1">
          <a:blip r:embed="rId3">
            <a:alphaModFix/>
          </a:blip>
          <a:srcRect b="0" l="0" r="0" t="0"/>
          <a:stretch/>
        </p:blipFill>
        <p:spPr>
          <a:xfrm>
            <a:off x="5791200" y="4038600"/>
            <a:ext cx="2051050" cy="2286000"/>
          </a:xfrm>
          <a:prstGeom prst="rect">
            <a:avLst/>
          </a:prstGeom>
          <a:noFill/>
          <a:ln>
            <a:noFill/>
          </a:ln>
        </p:spPr>
      </p:pic>
      <p:pic>
        <p:nvPicPr>
          <p:cNvPr descr="teach-baby-to-swim" id="260" name="Google Shape;260;p14"/>
          <p:cNvPicPr preferRelativeResize="0"/>
          <p:nvPr/>
        </p:nvPicPr>
        <p:blipFill rotWithShape="1">
          <a:blip r:embed="rId4">
            <a:alphaModFix/>
          </a:blip>
          <a:srcRect b="0" l="0" r="0" t="0"/>
          <a:stretch/>
        </p:blipFill>
        <p:spPr>
          <a:xfrm>
            <a:off x="1143000" y="4114800"/>
            <a:ext cx="2667000" cy="2079625"/>
          </a:xfrm>
          <a:prstGeom prst="rect">
            <a:avLst/>
          </a:prstGeom>
          <a:noFill/>
          <a:ln>
            <a:noFill/>
          </a:ln>
        </p:spPr>
      </p:pic>
      <p:pic>
        <p:nvPicPr>
          <p:cNvPr id="261" name="Google Shape;261;p14"/>
          <p:cNvPicPr preferRelativeResize="0"/>
          <p:nvPr/>
        </p:nvPicPr>
        <p:blipFill rotWithShape="1">
          <a:blip r:embed="rId5">
            <a:alphaModFix/>
          </a:blip>
          <a:srcRect b="0" l="0" r="0" t="0"/>
          <a:stretch/>
        </p:blipFill>
        <p:spPr>
          <a:xfrm>
            <a:off x="3962400" y="4267200"/>
            <a:ext cx="1697831" cy="17817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500"/>
                                        <p:tgtEl>
                                          <p:spTgt spid="2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15"/>
          <p:cNvSpPr txBox="1"/>
          <p:nvPr>
            <p:ph type="title"/>
          </p:nvPr>
        </p:nvSpPr>
        <p:spPr>
          <a:xfrm>
            <a:off x="457200" y="0"/>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4400"/>
              <a:buFont typeface="Calibri"/>
              <a:buNone/>
            </a:pPr>
            <a:r>
              <a:rPr lang="en-US">
                <a:solidFill>
                  <a:srgbClr val="FF0000"/>
                </a:solidFill>
              </a:rPr>
              <a:t>Technical Challenges (why hard?)</a:t>
            </a:r>
            <a:endParaRPr/>
          </a:p>
        </p:txBody>
      </p:sp>
      <p:sp>
        <p:nvSpPr>
          <p:cNvPr id="267" name="Google Shape;267;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68" name="Google Shape;268;p15"/>
          <p:cNvPicPr preferRelativeResize="0"/>
          <p:nvPr/>
        </p:nvPicPr>
        <p:blipFill rotWithShape="1">
          <a:blip r:embed="rId3">
            <a:alphaModFix/>
          </a:blip>
          <a:srcRect b="0" l="0" r="0" t="0"/>
          <a:stretch/>
        </p:blipFill>
        <p:spPr>
          <a:xfrm>
            <a:off x="762000" y="1295400"/>
            <a:ext cx="7848600" cy="503633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4400"/>
              <a:buFont typeface="Calibri"/>
              <a:buNone/>
            </a:pPr>
            <a:r>
              <a:rPr lang="en-US">
                <a:solidFill>
                  <a:srgbClr val="FF0000"/>
                </a:solidFill>
              </a:rPr>
              <a:t>Deal with Unpredicted Changes</a:t>
            </a:r>
            <a:endParaRPr/>
          </a:p>
        </p:txBody>
      </p:sp>
      <p:sp>
        <p:nvSpPr>
          <p:cNvPr id="275" name="Google Shape;275;p16"/>
          <p:cNvSpPr txBox="1"/>
          <p:nvPr>
            <p:ph idx="1" type="body"/>
          </p:nvPr>
        </p:nvSpPr>
        <p:spPr>
          <a:xfrm>
            <a:off x="762000" y="1447800"/>
            <a:ext cx="6934200" cy="2557271"/>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l">
              <a:spcBef>
                <a:spcPts val="0"/>
              </a:spcBef>
              <a:spcAft>
                <a:spcPts val="0"/>
              </a:spcAft>
              <a:buClr>
                <a:schemeClr val="dk1"/>
              </a:buClr>
              <a:buSzPct val="100000"/>
              <a:buChar char="•"/>
            </a:pPr>
            <a:r>
              <a:rPr lang="en-US" sz="2400"/>
              <a:t>Uninformed changes to the robot at runtime</a:t>
            </a:r>
            <a:endParaRPr/>
          </a:p>
          <a:p>
            <a:pPr indent="-285781" lvl="1" marL="742950" rtl="0" algn="l">
              <a:spcBef>
                <a:spcPts val="325"/>
              </a:spcBef>
              <a:spcAft>
                <a:spcPts val="0"/>
              </a:spcAft>
              <a:buClr>
                <a:schemeClr val="dk1"/>
              </a:buClr>
              <a:buSzPct val="100000"/>
              <a:buChar char="–"/>
            </a:pPr>
            <a:r>
              <a:rPr lang="en-US" sz="2100"/>
              <a:t>Sensors: addition, deletion, definition-change, interference</a:t>
            </a:r>
            <a:endParaRPr/>
          </a:p>
          <a:p>
            <a:pPr indent="-285781" lvl="1" marL="742950" rtl="0" algn="l">
              <a:spcBef>
                <a:spcPts val="325"/>
              </a:spcBef>
              <a:spcAft>
                <a:spcPts val="0"/>
              </a:spcAft>
              <a:buClr>
                <a:schemeClr val="dk1"/>
              </a:buClr>
              <a:buSzPct val="100000"/>
              <a:buChar char="–"/>
            </a:pPr>
            <a:r>
              <a:rPr lang="en-US" sz="2100"/>
              <a:t>Actions: addition, deletion, definition-change, interference</a:t>
            </a:r>
            <a:endParaRPr/>
          </a:p>
          <a:p>
            <a:pPr indent="-285781" lvl="1" marL="742950" rtl="0" algn="l">
              <a:spcBef>
                <a:spcPts val="325"/>
              </a:spcBef>
              <a:spcAft>
                <a:spcPts val="0"/>
              </a:spcAft>
              <a:buClr>
                <a:schemeClr val="dk1"/>
              </a:buClr>
              <a:buSzPct val="100000"/>
              <a:buChar char="–"/>
            </a:pPr>
            <a:r>
              <a:rPr lang="en-US" sz="2100"/>
              <a:t>Goals: addition, deletion</a:t>
            </a:r>
            <a:endParaRPr/>
          </a:p>
          <a:p>
            <a:pPr indent="-285781" lvl="1" marL="742950" rtl="0" algn="l">
              <a:spcBef>
                <a:spcPts val="325"/>
              </a:spcBef>
              <a:spcAft>
                <a:spcPts val="0"/>
              </a:spcAft>
              <a:buClr>
                <a:schemeClr val="dk1"/>
              </a:buClr>
              <a:buSzPct val="100000"/>
              <a:buChar char="–"/>
            </a:pPr>
            <a:r>
              <a:rPr lang="en-US" sz="2100"/>
              <a:t>Dynamic configurations of the environment</a:t>
            </a:r>
            <a:endParaRPr/>
          </a:p>
          <a:p>
            <a:pPr indent="-228631" lvl="2" marL="1143000" rtl="0" algn="l">
              <a:spcBef>
                <a:spcPts val="294"/>
              </a:spcBef>
              <a:spcAft>
                <a:spcPts val="0"/>
              </a:spcAft>
              <a:buClr>
                <a:schemeClr val="dk1"/>
              </a:buClr>
              <a:buSzPct val="100000"/>
              <a:buChar char="•"/>
            </a:pPr>
            <a:r>
              <a:rPr lang="en-US" sz="1900"/>
              <a:t>Objects: addition, deletion, relocation</a:t>
            </a:r>
            <a:endParaRPr/>
          </a:p>
          <a:p>
            <a:pPr indent="-342900" lvl="0" marL="342900" rtl="0" algn="l">
              <a:spcBef>
                <a:spcPts val="372"/>
              </a:spcBef>
              <a:spcAft>
                <a:spcPts val="0"/>
              </a:spcAft>
              <a:buClr>
                <a:schemeClr val="dk1"/>
              </a:buClr>
              <a:buSzPct val="100000"/>
              <a:buChar char="•"/>
            </a:pPr>
            <a:r>
              <a:rPr lang="en-US" sz="2400"/>
              <a:t>“Definition-change” alters mapping of input to output</a:t>
            </a:r>
            <a:endParaRPr/>
          </a:p>
          <a:p>
            <a:pPr indent="-285781" lvl="1" marL="742950" rtl="0" algn="l">
              <a:spcBef>
                <a:spcPts val="325"/>
              </a:spcBef>
              <a:spcAft>
                <a:spcPts val="0"/>
              </a:spcAft>
              <a:buClr>
                <a:schemeClr val="dk1"/>
              </a:buClr>
              <a:buSzPct val="100000"/>
              <a:buChar char="–"/>
            </a:pPr>
            <a:r>
              <a:rPr lang="en-US" sz="2100"/>
              <a:t>Rotation, Translation, Scale</a:t>
            </a:r>
            <a:endParaRPr/>
          </a:p>
          <a:p>
            <a:pPr indent="-342900" lvl="0" marL="342900" rtl="0" algn="l">
              <a:spcBef>
                <a:spcPts val="372"/>
              </a:spcBef>
              <a:spcAft>
                <a:spcPts val="0"/>
              </a:spcAft>
              <a:buClr>
                <a:schemeClr val="dk1"/>
              </a:buClr>
              <a:buSzPct val="100000"/>
              <a:buChar char="•"/>
            </a:pPr>
            <a:r>
              <a:rPr lang="en-US" sz="2400"/>
              <a:t>Interference includes noise &amp; missing data or gaps</a:t>
            </a:r>
            <a:endParaRPr/>
          </a:p>
        </p:txBody>
      </p:sp>
      <p:pic>
        <p:nvPicPr>
          <p:cNvPr descr="FlippedCam.jpg" id="276" name="Google Shape;276;p16"/>
          <p:cNvPicPr preferRelativeResize="0"/>
          <p:nvPr/>
        </p:nvPicPr>
        <p:blipFill rotWithShape="1">
          <a:blip r:embed="rId3">
            <a:alphaModFix/>
          </a:blip>
          <a:srcRect b="0" l="0" r="0" t="0"/>
          <a:stretch/>
        </p:blipFill>
        <p:spPr>
          <a:xfrm>
            <a:off x="4419004" y="4585098"/>
            <a:ext cx="1067396" cy="1075796"/>
          </a:xfrm>
          <a:prstGeom prst="rect">
            <a:avLst/>
          </a:prstGeom>
          <a:noFill/>
          <a:ln>
            <a:noFill/>
          </a:ln>
        </p:spPr>
      </p:pic>
      <p:pic>
        <p:nvPicPr>
          <p:cNvPr descr="NormCam.jpg" id="277" name="Google Shape;277;p16"/>
          <p:cNvPicPr preferRelativeResize="0"/>
          <p:nvPr/>
        </p:nvPicPr>
        <p:blipFill rotWithShape="1">
          <a:blip r:embed="rId4">
            <a:alphaModFix/>
          </a:blip>
          <a:srcRect b="0" l="0" r="0" t="0"/>
          <a:stretch/>
        </p:blipFill>
        <p:spPr>
          <a:xfrm>
            <a:off x="3218854" y="4584502"/>
            <a:ext cx="1056998" cy="1067396"/>
          </a:xfrm>
          <a:prstGeom prst="rect">
            <a:avLst/>
          </a:prstGeom>
          <a:noFill/>
          <a:ln>
            <a:noFill/>
          </a:ln>
        </p:spPr>
      </p:pic>
      <p:pic>
        <p:nvPicPr>
          <p:cNvPr id="278" name="Google Shape;278;p16"/>
          <p:cNvPicPr preferRelativeResize="0"/>
          <p:nvPr/>
        </p:nvPicPr>
        <p:blipFill rotWithShape="1">
          <a:blip r:embed="rId5">
            <a:alphaModFix/>
          </a:blip>
          <a:srcRect b="0" l="0" r="0" t="0"/>
          <a:stretch/>
        </p:blipFill>
        <p:spPr>
          <a:xfrm>
            <a:off x="457200" y="4111823"/>
            <a:ext cx="1112690" cy="1064782"/>
          </a:xfrm>
          <a:prstGeom prst="rect">
            <a:avLst/>
          </a:prstGeom>
          <a:noFill/>
          <a:ln>
            <a:noFill/>
          </a:ln>
        </p:spPr>
      </p:pic>
      <p:pic>
        <p:nvPicPr>
          <p:cNvPr id="279" name="Google Shape;279;p16"/>
          <p:cNvPicPr preferRelativeResize="0"/>
          <p:nvPr/>
        </p:nvPicPr>
        <p:blipFill rotWithShape="1">
          <a:blip r:embed="rId6">
            <a:alphaModFix/>
          </a:blip>
          <a:srcRect b="0" l="0" r="0" t="0"/>
          <a:stretch/>
        </p:blipFill>
        <p:spPr>
          <a:xfrm>
            <a:off x="1676400" y="4111823"/>
            <a:ext cx="1104845" cy="1057275"/>
          </a:xfrm>
          <a:prstGeom prst="rect">
            <a:avLst/>
          </a:prstGeom>
          <a:noFill/>
          <a:ln>
            <a:noFill/>
          </a:ln>
        </p:spPr>
      </p:pic>
      <p:sp>
        <p:nvSpPr>
          <p:cNvPr id="280" name="Google Shape;280;p16"/>
          <p:cNvSpPr txBox="1"/>
          <p:nvPr/>
        </p:nvSpPr>
        <p:spPr>
          <a:xfrm>
            <a:off x="3580804" y="5635823"/>
            <a:ext cx="133870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Rotated camera</a:t>
            </a:r>
            <a:endParaRPr/>
          </a:p>
        </p:txBody>
      </p:sp>
      <p:sp>
        <p:nvSpPr>
          <p:cNvPr id="281" name="Google Shape;281;p16"/>
          <p:cNvSpPr txBox="1"/>
          <p:nvPr/>
        </p:nvSpPr>
        <p:spPr>
          <a:xfrm>
            <a:off x="990600" y="5178623"/>
            <a:ext cx="108568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Goal change</a:t>
            </a:r>
            <a:endParaRPr/>
          </a:p>
        </p:txBody>
      </p:sp>
      <p:pic>
        <p:nvPicPr>
          <p:cNvPr id="282" name="Google Shape;282;p16"/>
          <p:cNvPicPr preferRelativeResize="0"/>
          <p:nvPr/>
        </p:nvPicPr>
        <p:blipFill rotWithShape="1">
          <a:blip r:embed="rId7">
            <a:alphaModFix/>
          </a:blip>
          <a:srcRect b="0" l="0" r="0" t="0"/>
          <a:stretch/>
        </p:blipFill>
        <p:spPr>
          <a:xfrm>
            <a:off x="6019800" y="5132876"/>
            <a:ext cx="2667000" cy="1115524"/>
          </a:xfrm>
          <a:prstGeom prst="rect">
            <a:avLst/>
          </a:prstGeom>
          <a:noFill/>
          <a:ln>
            <a:noFill/>
          </a:ln>
        </p:spPr>
      </p:pic>
      <p:sp>
        <p:nvSpPr>
          <p:cNvPr id="283" name="Google Shape;283;p16"/>
          <p:cNvSpPr txBox="1"/>
          <p:nvPr/>
        </p:nvSpPr>
        <p:spPr>
          <a:xfrm>
            <a:off x="7093894" y="6245423"/>
            <a:ext cx="47961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Gap</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500"/>
                                        <p:tgtEl>
                                          <p:spTgt spid="276"/>
                                        </p:tgtEl>
                                      </p:cBhvr>
                                    </p:animEffect>
                                  </p:childTnLst>
                                </p:cTn>
                              </p:par>
                              <p:par>
                                <p:cTn fill="hold" nodeType="with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500"/>
                                        <p:tgtEl>
                                          <p:spTgt spid="277"/>
                                        </p:tgtEl>
                                      </p:cBhvr>
                                    </p:animEffect>
                                  </p:childTnLst>
                                </p:cTn>
                              </p:par>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500"/>
                                        <p:tgtEl>
                                          <p:spTgt spid="2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500"/>
                                        <p:tgtEl>
                                          <p:spTgt spid="282"/>
                                        </p:tgtEl>
                                      </p:cBhvr>
                                    </p:animEffect>
                                  </p:childTnLst>
                                </p:cTn>
                              </p:par>
                              <p:par>
                                <p:cTn fill="hold" nodeType="with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500"/>
                                        <p:tgtEl>
                                          <p:spTgt spid="2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Problem Statements</a:t>
            </a:r>
            <a:endParaRPr/>
          </a:p>
        </p:txBody>
      </p:sp>
      <p:pic>
        <p:nvPicPr>
          <p:cNvPr id="289" name="Google Shape;289;p17"/>
          <p:cNvPicPr preferRelativeResize="0"/>
          <p:nvPr/>
        </p:nvPicPr>
        <p:blipFill rotWithShape="1">
          <a:blip r:embed="rId3">
            <a:alphaModFix/>
          </a:blip>
          <a:srcRect b="0" l="0" r="0" t="0"/>
          <a:stretch/>
        </p:blipFill>
        <p:spPr>
          <a:xfrm>
            <a:off x="0" y="1815607"/>
            <a:ext cx="9144000" cy="322678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Key Assumptions</a:t>
            </a:r>
            <a:endParaRPr/>
          </a:p>
        </p:txBody>
      </p:sp>
      <p:pic>
        <p:nvPicPr>
          <p:cNvPr id="295" name="Google Shape;295;p18"/>
          <p:cNvPicPr preferRelativeResize="0"/>
          <p:nvPr/>
        </p:nvPicPr>
        <p:blipFill rotWithShape="1">
          <a:blip r:embed="rId3">
            <a:alphaModFix/>
          </a:blip>
          <a:srcRect b="0" l="0" r="0" t="0"/>
          <a:stretch/>
        </p:blipFill>
        <p:spPr>
          <a:xfrm>
            <a:off x="0" y="1617700"/>
            <a:ext cx="9144000" cy="36225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Key Challenges</a:t>
            </a:r>
            <a:endParaRPr/>
          </a:p>
        </p:txBody>
      </p:sp>
      <p:sp>
        <p:nvSpPr>
          <p:cNvPr id="301" name="Google Shape;301;p19"/>
          <p:cNvSpPr txBox="1"/>
          <p:nvPr>
            <p:ph idx="1" type="body"/>
          </p:nvPr>
        </p:nvSpPr>
        <p:spPr>
          <a:xfrm>
            <a:off x="457200" y="1417638"/>
            <a:ext cx="8229600" cy="4525963"/>
          </a:xfrm>
          <a:prstGeom prst="rect">
            <a:avLst/>
          </a:prstGeom>
          <a:noFill/>
          <a:ln>
            <a:noFill/>
          </a:ln>
        </p:spPr>
        <p:txBody>
          <a:bodyPr anchorCtr="0" anchor="t" bIns="45700" lIns="91425" spcFirstLastPara="1" rIns="91425" wrap="square" tIns="45700">
            <a:normAutofit fontScale="70000" lnSpcReduction="20000"/>
          </a:bodyPr>
          <a:lstStyle/>
          <a:p>
            <a:pPr indent="-342900" lvl="0" marL="342900" rtl="0" algn="l">
              <a:spcBef>
                <a:spcPts val="0"/>
              </a:spcBef>
              <a:spcAft>
                <a:spcPts val="0"/>
              </a:spcAft>
              <a:buClr>
                <a:schemeClr val="dk1"/>
              </a:buClr>
              <a:buSzPct val="100000"/>
              <a:buChar char="•"/>
            </a:pPr>
            <a:r>
              <a:rPr lang="en-US"/>
              <a:t>Partial-observability</a:t>
            </a:r>
            <a:endParaRPr/>
          </a:p>
          <a:p>
            <a:pPr indent="-285750" lvl="1" marL="742950" rtl="0" algn="l">
              <a:spcBef>
                <a:spcPts val="392"/>
              </a:spcBef>
              <a:spcAft>
                <a:spcPts val="0"/>
              </a:spcAft>
              <a:buClr>
                <a:schemeClr val="dk1"/>
              </a:buClr>
              <a:buSzPct val="100000"/>
              <a:buChar char="–"/>
            </a:pPr>
            <a:r>
              <a:rPr lang="en-US"/>
              <a:t>How much history does the agent need to consider? </a:t>
            </a:r>
            <a:endParaRPr/>
          </a:p>
          <a:p>
            <a:pPr indent="-342900" lvl="0" marL="342900" rtl="0" algn="l">
              <a:spcBef>
                <a:spcPts val="448"/>
              </a:spcBef>
              <a:spcAft>
                <a:spcPts val="0"/>
              </a:spcAft>
              <a:buClr>
                <a:schemeClr val="dk1"/>
              </a:buClr>
              <a:buSzPct val="100000"/>
              <a:buChar char="•"/>
            </a:pPr>
            <a:r>
              <a:rPr lang="en-US"/>
              <a:t>Stochasticity</a:t>
            </a:r>
            <a:endParaRPr/>
          </a:p>
          <a:p>
            <a:pPr indent="-285750" lvl="1" marL="742950" rtl="0" algn="l">
              <a:spcBef>
                <a:spcPts val="392"/>
              </a:spcBef>
              <a:spcAft>
                <a:spcPts val="0"/>
              </a:spcAft>
              <a:buClr>
                <a:schemeClr val="dk1"/>
              </a:buClr>
              <a:buSzPct val="100000"/>
              <a:buChar char="–"/>
            </a:pPr>
            <a:r>
              <a:rPr lang="en-US"/>
              <a:t>What is noise and what is surprising? </a:t>
            </a:r>
            <a:endParaRPr/>
          </a:p>
          <a:p>
            <a:pPr indent="-342900" lvl="0" marL="342900" rtl="0" algn="l">
              <a:spcBef>
                <a:spcPts val="448"/>
              </a:spcBef>
              <a:spcAft>
                <a:spcPts val="0"/>
              </a:spcAft>
              <a:buClr>
                <a:schemeClr val="dk1"/>
              </a:buClr>
              <a:buSzPct val="100000"/>
              <a:buChar char="•"/>
            </a:pPr>
            <a:r>
              <a:rPr lang="en-US"/>
              <a:t>Minimal prior knowledge</a:t>
            </a:r>
            <a:endParaRPr/>
          </a:p>
          <a:p>
            <a:pPr indent="-285750" lvl="1" marL="742950" rtl="0" algn="l">
              <a:spcBef>
                <a:spcPts val="392"/>
              </a:spcBef>
              <a:spcAft>
                <a:spcPts val="0"/>
              </a:spcAft>
              <a:buClr>
                <a:schemeClr val="dk1"/>
              </a:buClr>
              <a:buSzPct val="100000"/>
              <a:buChar char="–"/>
            </a:pPr>
            <a:r>
              <a:rPr lang="en-US"/>
              <a:t>How many parameters should the agent’s model have? </a:t>
            </a:r>
            <a:endParaRPr/>
          </a:p>
          <a:p>
            <a:pPr indent="-342900" lvl="0" marL="342900" rtl="0" algn="l">
              <a:spcBef>
                <a:spcPts val="448"/>
              </a:spcBef>
              <a:spcAft>
                <a:spcPts val="0"/>
              </a:spcAft>
              <a:buClr>
                <a:schemeClr val="dk1"/>
              </a:buClr>
              <a:buSzPct val="100000"/>
              <a:buChar char="•"/>
            </a:pPr>
            <a:r>
              <a:rPr lang="en-US"/>
              <a:t>Action selection</a:t>
            </a:r>
            <a:endParaRPr/>
          </a:p>
          <a:p>
            <a:pPr indent="-285750" lvl="1" marL="742950" rtl="0" algn="l">
              <a:spcBef>
                <a:spcPts val="392"/>
              </a:spcBef>
              <a:spcAft>
                <a:spcPts val="0"/>
              </a:spcAft>
              <a:buClr>
                <a:schemeClr val="dk1"/>
              </a:buClr>
              <a:buSzPct val="100000"/>
              <a:buChar char="–"/>
            </a:pPr>
            <a:r>
              <a:rPr lang="en-US"/>
              <a:t>How to choose actions with no explicit rewards? </a:t>
            </a:r>
            <a:endParaRPr/>
          </a:p>
          <a:p>
            <a:pPr indent="-342900" lvl="0" marL="342900" rtl="0" algn="l">
              <a:spcBef>
                <a:spcPts val="448"/>
              </a:spcBef>
              <a:spcAft>
                <a:spcPts val="0"/>
              </a:spcAft>
              <a:buClr>
                <a:schemeClr val="dk1"/>
              </a:buClr>
              <a:buSzPct val="100000"/>
              <a:buChar char="•"/>
            </a:pPr>
            <a:r>
              <a:rPr lang="en-US"/>
              <a:t>State space formalization </a:t>
            </a:r>
            <a:endParaRPr/>
          </a:p>
          <a:p>
            <a:pPr indent="-285750" lvl="1" marL="742950" rtl="0" algn="l">
              <a:spcBef>
                <a:spcPts val="392"/>
              </a:spcBef>
              <a:spcAft>
                <a:spcPts val="0"/>
              </a:spcAft>
              <a:buClr>
                <a:schemeClr val="dk1"/>
              </a:buClr>
              <a:buSzPct val="100000"/>
              <a:buChar char="–"/>
            </a:pPr>
            <a:r>
              <a:rPr lang="en-US"/>
              <a:t>How can a model built in terms of action/observation sequences be used as a state space? </a:t>
            </a:r>
            <a:endParaRPr/>
          </a:p>
          <a:p>
            <a:pPr indent="-342900" lvl="0" marL="342900" rtl="0" algn="l">
              <a:spcBef>
                <a:spcPts val="448"/>
              </a:spcBef>
              <a:spcAft>
                <a:spcPts val="0"/>
              </a:spcAft>
              <a:buClr>
                <a:schemeClr val="dk1"/>
              </a:buClr>
              <a:buSzPct val="100000"/>
              <a:buChar char="•"/>
            </a:pPr>
            <a:r>
              <a:rPr lang="en-US"/>
              <a:t>Decision making </a:t>
            </a:r>
            <a:endParaRPr/>
          </a:p>
          <a:p>
            <a:pPr indent="-285750" lvl="1" marL="742950" rtl="0" algn="l">
              <a:spcBef>
                <a:spcPts val="392"/>
              </a:spcBef>
              <a:spcAft>
                <a:spcPts val="0"/>
              </a:spcAft>
              <a:buClr>
                <a:schemeClr val="dk1"/>
              </a:buClr>
              <a:buSzPct val="100000"/>
              <a:buChar char="–"/>
            </a:pPr>
            <a:r>
              <a:rPr lang="en-US"/>
              <a:t>How can the agent use this model to make decisions that allow it to achieve goals?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Outline</a:t>
            </a:r>
            <a:endParaRPr/>
          </a:p>
        </p:txBody>
      </p:sp>
      <p:sp>
        <p:nvSpPr>
          <p:cNvPr id="101" name="Google Shape;101;p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Predicting or shaping the future?</a:t>
            </a:r>
            <a:endParaRPr/>
          </a:p>
          <a:p>
            <a:pPr indent="-342900" lvl="0" marL="342900" rtl="0" algn="l">
              <a:spcBef>
                <a:spcPts val="640"/>
              </a:spcBef>
              <a:spcAft>
                <a:spcPts val="0"/>
              </a:spcAft>
              <a:buClr>
                <a:schemeClr val="dk1"/>
              </a:buClr>
              <a:buSzPts val="3200"/>
              <a:buChar char="•"/>
            </a:pPr>
            <a:r>
              <a:rPr lang="en-US"/>
              <a:t>Robotics (see the handout slides)</a:t>
            </a:r>
            <a:endParaRPr/>
          </a:p>
          <a:p>
            <a:pPr indent="-342900" lvl="0" marL="342900" rtl="0" algn="l">
              <a:spcBef>
                <a:spcPts val="640"/>
              </a:spcBef>
              <a:spcAft>
                <a:spcPts val="0"/>
              </a:spcAft>
              <a:buClr>
                <a:schemeClr val="dk1"/>
              </a:buClr>
              <a:buSzPts val="3200"/>
              <a:buChar char="•"/>
            </a:pPr>
            <a:r>
              <a:rPr lang="en-US"/>
              <a:t>Autonomous Learning from the environment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Polymorphic Robotics Lab, USC</a:t>
            </a:r>
            <a:endParaRPr/>
          </a:p>
        </p:txBody>
      </p:sp>
      <p:sp>
        <p:nvSpPr>
          <p:cNvPr id="308" name="Google Shape;308;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9" name="Google Shape;309;p20"/>
          <p:cNvSpPr txBox="1"/>
          <p:nvPr>
            <p:ph type="title"/>
          </p:nvPr>
        </p:nvSpPr>
        <p:spPr>
          <a:xfrm>
            <a:off x="457200" y="152400"/>
            <a:ext cx="80772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4400"/>
              <a:buFont typeface="Calibri"/>
              <a:buNone/>
            </a:pPr>
            <a:r>
              <a:rPr lang="en-US">
                <a:solidFill>
                  <a:srgbClr val="FF0000"/>
                </a:solidFill>
              </a:rPr>
              <a:t>Surprise-Based Learning (CDL++)</a:t>
            </a:r>
            <a:endParaRPr/>
          </a:p>
        </p:txBody>
      </p:sp>
      <p:sp>
        <p:nvSpPr>
          <p:cNvPr id="310" name="Google Shape;310;p20"/>
          <p:cNvSpPr txBox="1"/>
          <p:nvPr>
            <p:ph idx="1" type="body"/>
          </p:nvPr>
        </p:nvSpPr>
        <p:spPr>
          <a:xfrm>
            <a:off x="685800" y="3733800"/>
            <a:ext cx="3886200" cy="20574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Char char="•"/>
            </a:pPr>
            <a:r>
              <a:rPr lang="en-US" sz="2000"/>
              <a:t>The Learner continuously makes predictions, detects surprise, analyzes surprises, extracts critical information from surprises, and improves and use its action models</a:t>
            </a:r>
            <a:endParaRPr sz="2400"/>
          </a:p>
        </p:txBody>
      </p:sp>
      <p:sp>
        <p:nvSpPr>
          <p:cNvPr id="311" name="Google Shape;311;p20"/>
          <p:cNvSpPr/>
          <p:nvPr/>
        </p:nvSpPr>
        <p:spPr>
          <a:xfrm>
            <a:off x="1066800" y="5908675"/>
            <a:ext cx="3429000" cy="304800"/>
          </a:xfrm>
          <a:custGeom>
            <a:rect b="b" l="l" r="r" t="t"/>
            <a:pathLst>
              <a:path extrusionOk="0" h="240" w="2928">
                <a:moveTo>
                  <a:pt x="2448" y="0"/>
                </a:moveTo>
                <a:lnTo>
                  <a:pt x="2928" y="0"/>
                </a:lnTo>
                <a:lnTo>
                  <a:pt x="2928" y="240"/>
                </a:lnTo>
                <a:lnTo>
                  <a:pt x="0" y="240"/>
                </a:lnTo>
                <a:lnTo>
                  <a:pt x="0" y="96"/>
                </a:lnTo>
              </a:path>
            </a:pathLst>
          </a:custGeom>
          <a:noFill/>
          <a:ln cap="flat" cmpd="sng" w="28575">
            <a:solidFill>
              <a:schemeClr val="accent1"/>
            </a:solidFill>
            <a:prstDash val="solid"/>
            <a:round/>
            <a:headEnd len="med" w="med" type="none"/>
            <a:tailEnd len="med" w="med" type="triangl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FF0000"/>
              </a:solidFill>
              <a:latin typeface="Calibri"/>
              <a:ea typeface="Calibri"/>
              <a:cs typeface="Calibri"/>
              <a:sym typeface="Calibri"/>
            </a:endParaRPr>
          </a:p>
        </p:txBody>
      </p:sp>
      <p:sp>
        <p:nvSpPr>
          <p:cNvPr id="312" name="Google Shape;312;p20"/>
          <p:cNvSpPr/>
          <p:nvPr/>
        </p:nvSpPr>
        <p:spPr>
          <a:xfrm>
            <a:off x="457200" y="5715000"/>
            <a:ext cx="3519488" cy="346075"/>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chemeClr val="accent2"/>
              </a:buClr>
              <a:buSzPts val="1440"/>
              <a:buFont typeface="Noto Sans Symbols"/>
              <a:buNone/>
            </a:pPr>
            <a:r>
              <a:rPr lang="en-US" sz="1800">
                <a:solidFill>
                  <a:srgbClr val="FF0000"/>
                </a:solidFill>
                <a:latin typeface="Times New Roman"/>
                <a:ea typeface="Times New Roman"/>
                <a:cs typeface="Times New Roman"/>
                <a:sym typeface="Times New Roman"/>
              </a:rPr>
              <a:t>Surprise ==&gt; Model ==&gt; Prediction</a:t>
            </a:r>
            <a:endParaRPr/>
          </a:p>
        </p:txBody>
      </p:sp>
      <p:grpSp>
        <p:nvGrpSpPr>
          <p:cNvPr id="313" name="Google Shape;313;p20"/>
          <p:cNvGrpSpPr/>
          <p:nvPr/>
        </p:nvGrpSpPr>
        <p:grpSpPr>
          <a:xfrm>
            <a:off x="533400" y="1371600"/>
            <a:ext cx="6096000" cy="2159000"/>
            <a:chOff x="1066800" y="1371600"/>
            <a:chExt cx="6096000" cy="2159000"/>
          </a:xfrm>
        </p:grpSpPr>
        <p:sp>
          <p:nvSpPr>
            <p:cNvPr id="314" name="Google Shape;314;p20"/>
            <p:cNvSpPr/>
            <p:nvPr/>
          </p:nvSpPr>
          <p:spPr>
            <a:xfrm>
              <a:off x="2819400" y="1371600"/>
              <a:ext cx="4343400" cy="2159000"/>
            </a:xfrm>
            <a:prstGeom prst="roundRect">
              <a:avLst>
                <a:gd fmla="val 16667" name="adj"/>
              </a:avLst>
            </a:prstGeom>
            <a:solidFill>
              <a:srgbClr val="CC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 name="Google Shape;315;p20"/>
            <p:cNvSpPr/>
            <p:nvPr/>
          </p:nvSpPr>
          <p:spPr>
            <a:xfrm flipH="1">
              <a:off x="2946400" y="2743200"/>
              <a:ext cx="749300" cy="228600"/>
            </a:xfrm>
            <a:prstGeom prst="flowChartAlternateProcess">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900">
                  <a:solidFill>
                    <a:srgbClr val="0000FF"/>
                  </a:solidFill>
                  <a:latin typeface="Cambria"/>
                  <a:ea typeface="Cambria"/>
                  <a:cs typeface="Cambria"/>
                  <a:sym typeface="Cambria"/>
                </a:rPr>
                <a:t>actions</a:t>
              </a:r>
              <a:endParaRPr/>
            </a:p>
          </p:txBody>
        </p:sp>
        <p:sp>
          <p:nvSpPr>
            <p:cNvPr id="316" name="Google Shape;316;p20"/>
            <p:cNvSpPr/>
            <p:nvPr/>
          </p:nvSpPr>
          <p:spPr>
            <a:xfrm>
              <a:off x="2862263" y="1714500"/>
              <a:ext cx="769937" cy="282575"/>
            </a:xfrm>
            <a:prstGeom prst="flowChartAlternateProcess">
              <a:avLst/>
            </a:prstGeom>
            <a:solidFill>
              <a:srgbClr val="993300"/>
            </a:solidFill>
            <a:ln cap="flat" cmpd="sng" w="9525">
              <a:solidFill>
                <a:srgbClr val="EAEAE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900">
                  <a:solidFill>
                    <a:srgbClr val="FFFFFF"/>
                  </a:solidFill>
                  <a:latin typeface="Cambria"/>
                  <a:ea typeface="Cambria"/>
                  <a:cs typeface="Cambria"/>
                  <a:sym typeface="Cambria"/>
                </a:rPr>
                <a:t>Perception</a:t>
              </a:r>
              <a:endParaRPr/>
            </a:p>
          </p:txBody>
        </p:sp>
        <p:sp>
          <p:nvSpPr>
            <p:cNvPr id="317" name="Google Shape;317;p20"/>
            <p:cNvSpPr/>
            <p:nvPr/>
          </p:nvSpPr>
          <p:spPr>
            <a:xfrm>
              <a:off x="1524000" y="2070100"/>
              <a:ext cx="1165225" cy="642938"/>
            </a:xfrm>
            <a:prstGeom prst="flowChartAlternateProcess">
              <a:avLst/>
            </a:prstGeom>
            <a:solidFill>
              <a:srgbClr val="33333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FFFFFF"/>
                  </a:solidFill>
                  <a:latin typeface="Cambria"/>
                  <a:ea typeface="Cambria"/>
                  <a:cs typeface="Cambria"/>
                  <a:sym typeface="Cambria"/>
                </a:rPr>
                <a:t>TASK/ENVIRONMENT</a:t>
              </a:r>
              <a:endParaRPr/>
            </a:p>
            <a:p>
              <a:pPr indent="0" lvl="0" marL="0" marR="0" rtl="0" algn="ctr">
                <a:spcBef>
                  <a:spcPts val="0"/>
                </a:spcBef>
                <a:spcAft>
                  <a:spcPts val="0"/>
                </a:spcAft>
                <a:buNone/>
              </a:pPr>
              <a:r>
                <a:rPr lang="en-US" sz="900">
                  <a:solidFill>
                    <a:srgbClr val="FFFFFF"/>
                  </a:solidFill>
                  <a:latin typeface="Cambria"/>
                  <a:ea typeface="Cambria"/>
                  <a:cs typeface="Cambria"/>
                  <a:sym typeface="Cambria"/>
                </a:rPr>
                <a:t>(BLACK BOX)</a:t>
              </a:r>
              <a:endParaRPr/>
            </a:p>
          </p:txBody>
        </p:sp>
        <p:sp>
          <p:nvSpPr>
            <p:cNvPr id="318" name="Google Shape;318;p20"/>
            <p:cNvSpPr/>
            <p:nvPr/>
          </p:nvSpPr>
          <p:spPr>
            <a:xfrm>
              <a:off x="5424488" y="2112963"/>
              <a:ext cx="1249362" cy="600075"/>
            </a:xfrm>
            <a:prstGeom prst="flowChartAlternateProcess">
              <a:avLst/>
            </a:prstGeom>
            <a:solidFill>
              <a:srgbClr val="993366"/>
            </a:solidFill>
            <a:ln cap="flat" cmpd="sng" w="12700">
              <a:solidFill>
                <a:srgbClr val="EAEAE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rgbClr val="FFFFFF"/>
                </a:solidFill>
                <a:latin typeface="Times New Roman"/>
                <a:ea typeface="Times New Roman"/>
                <a:cs typeface="Times New Roman"/>
                <a:sym typeface="Times New Roman"/>
              </a:endParaRPr>
            </a:p>
            <a:p>
              <a:pPr indent="0" lvl="0" marL="0" marR="0" rtl="0" algn="ctr">
                <a:spcBef>
                  <a:spcPts val="0"/>
                </a:spcBef>
                <a:spcAft>
                  <a:spcPts val="0"/>
                </a:spcAft>
                <a:buNone/>
              </a:pPr>
              <a:r>
                <a:rPr lang="en-US" sz="1400">
                  <a:solidFill>
                    <a:srgbClr val="FFFFFF"/>
                  </a:solidFill>
                  <a:latin typeface="Cambria"/>
                  <a:ea typeface="Cambria"/>
                  <a:cs typeface="Cambria"/>
                  <a:sym typeface="Cambria"/>
                </a:rPr>
                <a:t>Model</a:t>
              </a:r>
              <a:endParaRPr/>
            </a:p>
          </p:txBody>
        </p:sp>
        <p:sp>
          <p:nvSpPr>
            <p:cNvPr id="319" name="Google Shape;319;p20"/>
            <p:cNvSpPr/>
            <p:nvPr/>
          </p:nvSpPr>
          <p:spPr>
            <a:xfrm flipH="1">
              <a:off x="4854575" y="1600200"/>
              <a:ext cx="1112838" cy="317500"/>
            </a:xfrm>
            <a:prstGeom prst="flowChartAlternateProcess">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00">
                  <a:solidFill>
                    <a:srgbClr val="993366"/>
                  </a:solidFill>
                  <a:latin typeface="Cambria"/>
                  <a:ea typeface="Cambria"/>
                  <a:cs typeface="Cambria"/>
                  <a:sym typeface="Cambria"/>
                </a:rPr>
                <a:t>prediction</a:t>
              </a:r>
              <a:endParaRPr/>
            </a:p>
          </p:txBody>
        </p:sp>
        <p:sp>
          <p:nvSpPr>
            <p:cNvPr id="320" name="Google Shape;320;p20"/>
            <p:cNvSpPr/>
            <p:nvPr/>
          </p:nvSpPr>
          <p:spPr>
            <a:xfrm>
              <a:off x="4219575" y="1600200"/>
              <a:ext cx="889000" cy="377825"/>
            </a:xfrm>
            <a:prstGeom prst="flowChartAlternateProcess">
              <a:avLst/>
            </a:prstGeom>
            <a:solidFill>
              <a:srgbClr val="FF0000"/>
            </a:solidFill>
            <a:ln cap="flat" cmpd="sng" w="9525">
              <a:solidFill>
                <a:srgbClr val="EAEAE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FFFFFF"/>
                  </a:solidFill>
                  <a:latin typeface="Cambria"/>
                  <a:ea typeface="Cambria"/>
                  <a:cs typeface="Cambria"/>
                  <a:sym typeface="Cambria"/>
                </a:rPr>
                <a:t>Surprise</a:t>
              </a:r>
              <a:endParaRPr/>
            </a:p>
            <a:p>
              <a:pPr indent="0" lvl="0" marL="0" marR="0" rtl="0" algn="ctr">
                <a:spcBef>
                  <a:spcPts val="0"/>
                </a:spcBef>
                <a:spcAft>
                  <a:spcPts val="0"/>
                </a:spcAft>
                <a:buNone/>
              </a:pPr>
              <a:r>
                <a:rPr lang="en-US" sz="900">
                  <a:solidFill>
                    <a:srgbClr val="FFFFFF"/>
                  </a:solidFill>
                  <a:latin typeface="Cambria"/>
                  <a:ea typeface="Cambria"/>
                  <a:cs typeface="Cambria"/>
                  <a:sym typeface="Cambria"/>
                </a:rPr>
                <a:t>Analyzer</a:t>
              </a:r>
              <a:endParaRPr/>
            </a:p>
          </p:txBody>
        </p:sp>
        <p:cxnSp>
          <p:nvCxnSpPr>
            <p:cNvPr id="321" name="Google Shape;321;p20"/>
            <p:cNvCxnSpPr/>
            <p:nvPr/>
          </p:nvCxnSpPr>
          <p:spPr>
            <a:xfrm flipH="1" rot="5400000">
              <a:off x="5403850" y="1543050"/>
              <a:ext cx="342900" cy="914400"/>
            </a:xfrm>
            <a:prstGeom prst="bentConnector2">
              <a:avLst/>
            </a:prstGeom>
            <a:noFill/>
            <a:ln cap="flat" cmpd="sng" w="9525">
              <a:solidFill>
                <a:srgbClr val="000000"/>
              </a:solidFill>
              <a:prstDash val="solid"/>
              <a:miter lim="800000"/>
              <a:headEnd len="med" w="med" type="none"/>
              <a:tailEnd len="med" w="med" type="triangle"/>
            </a:ln>
          </p:spPr>
        </p:cxnSp>
        <p:sp>
          <p:nvSpPr>
            <p:cNvPr id="322" name="Google Shape;322;p20"/>
            <p:cNvSpPr/>
            <p:nvPr/>
          </p:nvSpPr>
          <p:spPr>
            <a:xfrm>
              <a:off x="4305300" y="2755900"/>
              <a:ext cx="1143000" cy="444500"/>
            </a:xfrm>
            <a:prstGeom prst="flowChartAlternateProcess">
              <a:avLst/>
            </a:prstGeom>
            <a:solidFill>
              <a:srgbClr val="0000FF"/>
            </a:solidFill>
            <a:ln cap="flat" cmpd="sng" w="12700">
              <a:solidFill>
                <a:srgbClr val="EAEAE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FFFFFF"/>
                  </a:solidFill>
                  <a:latin typeface="Cambria"/>
                  <a:ea typeface="Cambria"/>
                  <a:cs typeface="Cambria"/>
                  <a:sym typeface="Cambria"/>
                </a:rPr>
                <a:t>Action Selector</a:t>
              </a:r>
              <a:endParaRPr/>
            </a:p>
            <a:p>
              <a:pPr indent="0" lvl="0" marL="0" marR="0" rtl="0" algn="ctr">
                <a:spcBef>
                  <a:spcPts val="0"/>
                </a:spcBef>
                <a:spcAft>
                  <a:spcPts val="0"/>
                </a:spcAft>
                <a:buNone/>
              </a:pPr>
              <a:r>
                <a:rPr lang="en-US" sz="900">
                  <a:solidFill>
                    <a:srgbClr val="FFFFFF"/>
                  </a:solidFill>
                  <a:latin typeface="Cambria"/>
                  <a:ea typeface="Cambria"/>
                  <a:cs typeface="Cambria"/>
                  <a:sym typeface="Cambria"/>
                </a:rPr>
                <a:t>(Planner)</a:t>
              </a:r>
              <a:endParaRPr/>
            </a:p>
          </p:txBody>
        </p:sp>
        <p:sp>
          <p:nvSpPr>
            <p:cNvPr id="323" name="Google Shape;323;p20"/>
            <p:cNvSpPr/>
            <p:nvPr/>
          </p:nvSpPr>
          <p:spPr>
            <a:xfrm>
              <a:off x="5448300" y="2628900"/>
              <a:ext cx="469900" cy="228600"/>
            </a:xfrm>
            <a:custGeom>
              <a:rect b="b" l="l" r="r" t="t"/>
              <a:pathLst>
                <a:path extrusionOk="0" h="360" w="900">
                  <a:moveTo>
                    <a:pt x="900" y="0"/>
                  </a:moveTo>
                  <a:lnTo>
                    <a:pt x="900" y="360"/>
                  </a:lnTo>
                  <a:lnTo>
                    <a:pt x="0" y="360"/>
                  </a:lnTo>
                </a:path>
              </a:pathLst>
            </a:custGeom>
            <a:noFill/>
            <a:ln cap="flat" cmpd="sng" w="9525">
              <a:solidFill>
                <a:srgbClr val="000000"/>
              </a:solidFill>
              <a:prstDash val="solid"/>
              <a:round/>
              <a:headEnd len="med" w="med" type="none"/>
              <a:tailEnd len="med" w="med" type="triangl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4" name="Google Shape;324;p20"/>
            <p:cNvSpPr/>
            <p:nvPr/>
          </p:nvSpPr>
          <p:spPr>
            <a:xfrm>
              <a:off x="5715000" y="1698625"/>
              <a:ext cx="860425" cy="257175"/>
            </a:xfrm>
            <a:prstGeom prst="flowChartAlternateProcess">
              <a:avLst/>
            </a:prstGeom>
            <a:solidFill>
              <a:srgbClr val="0000FF"/>
            </a:solidFill>
            <a:ln cap="flat" cmpd="sng" w="12700">
              <a:solidFill>
                <a:srgbClr val="EAEAE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FFFFFF"/>
                  </a:solidFill>
                  <a:latin typeface="Cambria"/>
                  <a:ea typeface="Cambria"/>
                  <a:cs typeface="Cambria"/>
                  <a:sym typeface="Cambria"/>
                </a:rPr>
                <a:t>Predictor</a:t>
              </a:r>
              <a:endParaRPr/>
            </a:p>
          </p:txBody>
        </p:sp>
        <p:sp>
          <p:nvSpPr>
            <p:cNvPr id="325" name="Google Shape;325;p20"/>
            <p:cNvSpPr/>
            <p:nvPr/>
          </p:nvSpPr>
          <p:spPr>
            <a:xfrm flipH="1">
              <a:off x="3470275" y="1600200"/>
              <a:ext cx="914400" cy="228600"/>
            </a:xfrm>
            <a:prstGeom prst="flowChartAlternateProcess">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900">
                  <a:solidFill>
                    <a:srgbClr val="0000FF"/>
                  </a:solidFill>
                  <a:latin typeface="Cambria"/>
                  <a:ea typeface="Cambria"/>
                  <a:cs typeface="Cambria"/>
                  <a:sym typeface="Cambria"/>
                </a:rPr>
                <a:t>observation</a:t>
              </a:r>
              <a:endParaRPr/>
            </a:p>
          </p:txBody>
        </p:sp>
        <p:cxnSp>
          <p:nvCxnSpPr>
            <p:cNvPr id="326" name="Google Shape;326;p20"/>
            <p:cNvCxnSpPr/>
            <p:nvPr/>
          </p:nvCxnSpPr>
          <p:spPr>
            <a:xfrm>
              <a:off x="3632200" y="1828800"/>
              <a:ext cx="608013" cy="0"/>
            </a:xfrm>
            <a:prstGeom prst="straightConnector1">
              <a:avLst/>
            </a:prstGeom>
            <a:noFill/>
            <a:ln cap="flat" cmpd="sng" w="9525">
              <a:solidFill>
                <a:srgbClr val="000000"/>
              </a:solidFill>
              <a:prstDash val="solid"/>
              <a:round/>
              <a:headEnd len="med" w="med" type="none"/>
              <a:tailEnd len="med" w="med" type="triangle"/>
            </a:ln>
          </p:spPr>
        </p:cxnSp>
        <p:sp>
          <p:nvSpPr>
            <p:cNvPr id="327" name="Google Shape;327;p20"/>
            <p:cNvSpPr/>
            <p:nvPr/>
          </p:nvSpPr>
          <p:spPr>
            <a:xfrm>
              <a:off x="3276600" y="1828800"/>
              <a:ext cx="3784600" cy="1414463"/>
            </a:xfrm>
            <a:custGeom>
              <a:rect b="b" l="l" r="r" t="t"/>
              <a:pathLst>
                <a:path extrusionOk="0" h="2160" w="3780">
                  <a:moveTo>
                    <a:pt x="0" y="1800"/>
                  </a:moveTo>
                  <a:lnTo>
                    <a:pt x="0" y="2160"/>
                  </a:lnTo>
                  <a:lnTo>
                    <a:pt x="3780" y="2160"/>
                  </a:lnTo>
                  <a:lnTo>
                    <a:pt x="3780" y="0"/>
                  </a:lnTo>
                  <a:lnTo>
                    <a:pt x="3240" y="0"/>
                  </a:lnTo>
                </a:path>
              </a:pathLst>
            </a:custGeom>
            <a:noFill/>
            <a:ln cap="flat" cmpd="sng" w="9525">
              <a:solidFill>
                <a:srgbClr val="000000"/>
              </a:solidFill>
              <a:prstDash val="solid"/>
              <a:round/>
              <a:headEnd len="med" w="med" type="none"/>
              <a:tailEnd len="med" w="med" type="triangl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 name="Google Shape;328;p20"/>
            <p:cNvSpPr/>
            <p:nvPr/>
          </p:nvSpPr>
          <p:spPr>
            <a:xfrm>
              <a:off x="3975100" y="1485900"/>
              <a:ext cx="2057400" cy="342900"/>
            </a:xfrm>
            <a:custGeom>
              <a:rect b="b" l="l" r="r" t="t"/>
              <a:pathLst>
                <a:path extrusionOk="0" h="540" w="3780">
                  <a:moveTo>
                    <a:pt x="0" y="540"/>
                  </a:moveTo>
                  <a:lnTo>
                    <a:pt x="0" y="0"/>
                  </a:lnTo>
                  <a:lnTo>
                    <a:pt x="3780" y="0"/>
                  </a:lnTo>
                  <a:lnTo>
                    <a:pt x="3780" y="360"/>
                  </a:lnTo>
                </a:path>
              </a:pathLst>
            </a:custGeom>
            <a:noFill/>
            <a:ln cap="flat" cmpd="sng" w="9525">
              <a:solidFill>
                <a:srgbClr val="000000"/>
              </a:solidFill>
              <a:prstDash val="solid"/>
              <a:round/>
              <a:headEnd len="med" w="med" type="none"/>
              <a:tailEnd len="med" w="med" type="triangl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9" name="Google Shape;329;p20"/>
            <p:cNvSpPr/>
            <p:nvPr/>
          </p:nvSpPr>
          <p:spPr>
            <a:xfrm>
              <a:off x="5857875" y="2943225"/>
              <a:ext cx="1143000" cy="257175"/>
            </a:xfrm>
            <a:prstGeom prst="flowChartAlternateProcess">
              <a:avLst/>
            </a:prstGeom>
            <a:solidFill>
              <a:srgbClr val="FFFF00"/>
            </a:solidFill>
            <a:ln cap="flat" cmpd="sng" w="12700">
              <a:solidFill>
                <a:srgbClr val="EAEAE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0000FF"/>
                  </a:solidFill>
                  <a:latin typeface="Cambria"/>
                  <a:ea typeface="Cambria"/>
                  <a:cs typeface="Cambria"/>
                  <a:sym typeface="Cambria"/>
                </a:rPr>
                <a:t>Goals (Intensions)</a:t>
              </a:r>
              <a:endParaRPr/>
            </a:p>
          </p:txBody>
        </p:sp>
        <p:cxnSp>
          <p:nvCxnSpPr>
            <p:cNvPr id="330" name="Google Shape;330;p20"/>
            <p:cNvCxnSpPr/>
            <p:nvPr/>
          </p:nvCxnSpPr>
          <p:spPr>
            <a:xfrm rot="10800000">
              <a:off x="5448300" y="3086100"/>
              <a:ext cx="571500" cy="0"/>
            </a:xfrm>
            <a:prstGeom prst="straightConnector1">
              <a:avLst/>
            </a:prstGeom>
            <a:noFill/>
            <a:ln cap="flat" cmpd="sng" w="9525">
              <a:solidFill>
                <a:srgbClr val="000000"/>
              </a:solidFill>
              <a:prstDash val="solid"/>
              <a:round/>
              <a:headEnd len="med" w="med" type="none"/>
              <a:tailEnd len="med" w="med" type="triangle"/>
            </a:ln>
          </p:spPr>
        </p:cxnSp>
        <p:cxnSp>
          <p:nvCxnSpPr>
            <p:cNvPr id="331" name="Google Shape;331;p20"/>
            <p:cNvCxnSpPr/>
            <p:nvPr/>
          </p:nvCxnSpPr>
          <p:spPr>
            <a:xfrm rot="10800000">
              <a:off x="2832100" y="2971800"/>
              <a:ext cx="787400" cy="0"/>
            </a:xfrm>
            <a:prstGeom prst="straightConnector1">
              <a:avLst/>
            </a:prstGeom>
            <a:noFill/>
            <a:ln cap="flat" cmpd="sng" w="9525">
              <a:solidFill>
                <a:srgbClr val="000000"/>
              </a:solidFill>
              <a:prstDash val="solid"/>
              <a:round/>
              <a:headEnd len="med" w="med" type="none"/>
              <a:tailEnd len="med" w="med" type="triangle"/>
            </a:ln>
          </p:spPr>
        </p:cxnSp>
        <p:sp>
          <p:nvSpPr>
            <p:cNvPr id="332" name="Google Shape;332;p20"/>
            <p:cNvSpPr/>
            <p:nvPr/>
          </p:nvSpPr>
          <p:spPr>
            <a:xfrm>
              <a:off x="3611563" y="2870200"/>
              <a:ext cx="457200" cy="257175"/>
            </a:xfrm>
            <a:prstGeom prst="flowChartAlternateProcess">
              <a:avLst/>
            </a:prstGeom>
            <a:solidFill>
              <a:srgbClr val="FF9900"/>
            </a:solidFill>
            <a:ln cap="flat" cmpd="sng" w="12700">
              <a:solidFill>
                <a:srgbClr val="EAEAE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FFFFFF"/>
                  </a:solidFill>
                  <a:latin typeface="Cambria"/>
                  <a:ea typeface="Cambria"/>
                  <a:cs typeface="Cambria"/>
                  <a:sym typeface="Cambria"/>
                </a:rPr>
                <a:t>Plan</a:t>
              </a:r>
              <a:endParaRPr/>
            </a:p>
          </p:txBody>
        </p:sp>
        <p:cxnSp>
          <p:nvCxnSpPr>
            <p:cNvPr id="333" name="Google Shape;333;p20"/>
            <p:cNvCxnSpPr/>
            <p:nvPr/>
          </p:nvCxnSpPr>
          <p:spPr>
            <a:xfrm rot="10800000">
              <a:off x="4076700" y="2959100"/>
              <a:ext cx="228600" cy="0"/>
            </a:xfrm>
            <a:prstGeom prst="straightConnector1">
              <a:avLst/>
            </a:prstGeom>
            <a:noFill/>
            <a:ln cap="flat" cmpd="sng" w="9525">
              <a:solidFill>
                <a:srgbClr val="000000"/>
              </a:solidFill>
              <a:prstDash val="solid"/>
              <a:round/>
              <a:headEnd len="med" w="med" type="none"/>
              <a:tailEnd len="med" w="med" type="triangle"/>
            </a:ln>
          </p:spPr>
        </p:cxnSp>
        <p:sp>
          <p:nvSpPr>
            <p:cNvPr id="334" name="Google Shape;334;p20"/>
            <p:cNvSpPr/>
            <p:nvPr/>
          </p:nvSpPr>
          <p:spPr>
            <a:xfrm>
              <a:off x="3746500" y="2171700"/>
              <a:ext cx="1485900" cy="455613"/>
            </a:xfrm>
            <a:prstGeom prst="flowChartAlternateProcess">
              <a:avLst/>
            </a:prstGeom>
            <a:solidFill>
              <a:srgbClr val="FF0000"/>
            </a:solidFill>
            <a:ln cap="flat" cmpd="sng" w="9525">
              <a:solidFill>
                <a:srgbClr val="EAEAE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rgbClr val="FFFFFF"/>
                  </a:solidFill>
                  <a:latin typeface="Cambria"/>
                  <a:ea typeface="Cambria"/>
                  <a:cs typeface="Cambria"/>
                  <a:sym typeface="Cambria"/>
                </a:rPr>
                <a:t>Model Modifier</a:t>
              </a:r>
              <a:endParaRPr/>
            </a:p>
            <a:p>
              <a:pPr indent="0" lvl="0" marL="0" marR="0" rtl="0" algn="ctr">
                <a:spcBef>
                  <a:spcPts val="0"/>
                </a:spcBef>
                <a:spcAft>
                  <a:spcPts val="0"/>
                </a:spcAft>
                <a:buNone/>
              </a:pPr>
              <a:r>
                <a:rPr lang="en-US" sz="900">
                  <a:solidFill>
                    <a:srgbClr val="FFFFFF"/>
                  </a:solidFill>
                  <a:latin typeface="Cambria"/>
                  <a:ea typeface="Cambria"/>
                  <a:cs typeface="Cambria"/>
                  <a:sym typeface="Cambria"/>
                </a:rPr>
                <a:t>Model Synchronizer </a:t>
              </a:r>
              <a:endParaRPr/>
            </a:p>
          </p:txBody>
        </p:sp>
        <p:cxnSp>
          <p:nvCxnSpPr>
            <p:cNvPr id="335" name="Google Shape;335;p20"/>
            <p:cNvCxnSpPr/>
            <p:nvPr/>
          </p:nvCxnSpPr>
          <p:spPr>
            <a:xfrm>
              <a:off x="5214938" y="2413000"/>
              <a:ext cx="209550" cy="0"/>
            </a:xfrm>
            <a:prstGeom prst="straightConnector1">
              <a:avLst/>
            </a:prstGeom>
            <a:noFill/>
            <a:ln cap="flat" cmpd="sng" w="9525">
              <a:solidFill>
                <a:srgbClr val="000000"/>
              </a:solidFill>
              <a:prstDash val="solid"/>
              <a:round/>
              <a:headEnd len="med" w="med" type="none"/>
              <a:tailEnd len="med" w="med" type="triangle"/>
            </a:ln>
          </p:spPr>
        </p:cxnSp>
        <p:cxnSp>
          <p:nvCxnSpPr>
            <p:cNvPr id="336" name="Google Shape;336;p20"/>
            <p:cNvCxnSpPr/>
            <p:nvPr/>
          </p:nvCxnSpPr>
          <p:spPr>
            <a:xfrm>
              <a:off x="4660900" y="1943100"/>
              <a:ext cx="0" cy="228600"/>
            </a:xfrm>
            <a:prstGeom prst="straightConnector1">
              <a:avLst/>
            </a:prstGeom>
            <a:noFill/>
            <a:ln cap="flat" cmpd="sng" w="9525">
              <a:solidFill>
                <a:srgbClr val="000000"/>
              </a:solidFill>
              <a:prstDash val="solid"/>
              <a:round/>
              <a:headEnd len="med" w="med" type="none"/>
              <a:tailEnd len="med" w="med" type="triangle"/>
            </a:ln>
          </p:spPr>
        </p:cxnSp>
        <p:cxnSp>
          <p:nvCxnSpPr>
            <p:cNvPr id="337" name="Google Shape;337;p20"/>
            <p:cNvCxnSpPr>
              <a:stCxn id="317" idx="0"/>
              <a:endCxn id="316" idx="1"/>
            </p:cNvCxnSpPr>
            <p:nvPr/>
          </p:nvCxnSpPr>
          <p:spPr>
            <a:xfrm rot="-5400000">
              <a:off x="2377363" y="1585150"/>
              <a:ext cx="214200" cy="755700"/>
            </a:xfrm>
            <a:prstGeom prst="bentConnector2">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338" name="Google Shape;338;p20"/>
            <p:cNvCxnSpPr>
              <a:stCxn id="317" idx="2"/>
            </p:cNvCxnSpPr>
            <p:nvPr/>
          </p:nvCxnSpPr>
          <p:spPr>
            <a:xfrm flipH="1" rot="-5400000">
              <a:off x="2333563" y="2486088"/>
              <a:ext cx="258900" cy="712800"/>
            </a:xfrm>
            <a:prstGeom prst="bentConnector2">
              <a:avLst/>
            </a:prstGeom>
            <a:noFill/>
            <a:ln cap="flat" cmpd="sng" w="25400">
              <a:solidFill>
                <a:schemeClr val="accent1"/>
              </a:solidFill>
              <a:prstDash val="solid"/>
              <a:round/>
              <a:headEnd len="med" w="med" type="stealth"/>
              <a:tailEnd len="sm" w="sm" type="none"/>
            </a:ln>
            <a:effectLst>
              <a:outerShdw blurRad="40000" rotWithShape="0" dir="5400000" dist="20000">
                <a:srgbClr val="000000">
                  <a:alpha val="37647"/>
                </a:srgbClr>
              </a:outerShdw>
            </a:effectLst>
          </p:spPr>
        </p:cxnSp>
        <p:cxnSp>
          <p:nvCxnSpPr>
            <p:cNvPr id="339" name="Google Shape;339;p20"/>
            <p:cNvCxnSpPr/>
            <p:nvPr/>
          </p:nvCxnSpPr>
          <p:spPr>
            <a:xfrm rot="10800000">
              <a:off x="1066800" y="1851025"/>
              <a:ext cx="1066800" cy="1588"/>
            </a:xfrm>
            <a:prstGeom prst="straightConnector1">
              <a:avLst/>
            </a:prstGeom>
            <a:noFill/>
            <a:ln cap="flat" cmpd="sng" w="25400">
              <a:solidFill>
                <a:schemeClr val="accent1"/>
              </a:solidFill>
              <a:prstDash val="solid"/>
              <a:round/>
              <a:headEnd len="med" w="med" type="stealth"/>
              <a:tailEnd len="sm" w="sm" type="none"/>
            </a:ln>
            <a:effectLst>
              <a:outerShdw blurRad="40000" rotWithShape="0" dir="5400000" dist="20000">
                <a:srgbClr val="000000">
                  <a:alpha val="37647"/>
                </a:srgbClr>
              </a:outerShdw>
            </a:effectLst>
          </p:spPr>
        </p:cxnSp>
        <p:cxnSp>
          <p:nvCxnSpPr>
            <p:cNvPr id="340" name="Google Shape;340;p20"/>
            <p:cNvCxnSpPr/>
            <p:nvPr/>
          </p:nvCxnSpPr>
          <p:spPr>
            <a:xfrm rot="10800000">
              <a:off x="1066800" y="2970213"/>
              <a:ext cx="1066800" cy="1587"/>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grpSp>
      <p:pic>
        <p:nvPicPr>
          <p:cNvPr id="341" name="Google Shape;341;p20"/>
          <p:cNvPicPr preferRelativeResize="0"/>
          <p:nvPr/>
        </p:nvPicPr>
        <p:blipFill rotWithShape="1">
          <a:blip r:embed="rId3">
            <a:alphaModFix/>
          </a:blip>
          <a:srcRect b="0" l="0" r="0" t="0"/>
          <a:stretch/>
        </p:blipFill>
        <p:spPr>
          <a:xfrm>
            <a:off x="5257800" y="3820593"/>
            <a:ext cx="3429000" cy="2444905"/>
          </a:xfrm>
          <a:prstGeom prst="rect">
            <a:avLst/>
          </a:prstGeom>
          <a:noFill/>
          <a:ln>
            <a:noFill/>
          </a:ln>
        </p:spPr>
      </p:pic>
      <p:pic>
        <p:nvPicPr>
          <p:cNvPr id="342" name="Google Shape;342;p20"/>
          <p:cNvPicPr preferRelativeResize="0"/>
          <p:nvPr/>
        </p:nvPicPr>
        <p:blipFill rotWithShape="1">
          <a:blip r:embed="rId4">
            <a:alphaModFix/>
          </a:blip>
          <a:srcRect b="0" l="0" r="0" t="0"/>
          <a:stretch/>
        </p:blipFill>
        <p:spPr>
          <a:xfrm>
            <a:off x="7162800" y="1521000"/>
            <a:ext cx="1524000" cy="190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500"/>
                                        <p:tgtEl>
                                          <p:spTgt spid="341"/>
                                        </p:tgtEl>
                                      </p:cBhvr>
                                    </p:animEffect>
                                  </p:childTnLst>
                                </p:cTn>
                              </p:par>
                              <p:par>
                                <p:cTn fill="hold" nodeType="with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5000"/>
                                        <p:tgtEl>
                                          <p:spTgt spid="3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4400"/>
              <a:buFont typeface="Calibri"/>
              <a:buNone/>
            </a:pPr>
            <a:r>
              <a:rPr lang="en-US">
                <a:solidFill>
                  <a:srgbClr val="FF0000"/>
                </a:solidFill>
              </a:rPr>
              <a:t>Surprises and Their Sources</a:t>
            </a:r>
            <a:endParaRPr/>
          </a:p>
        </p:txBody>
      </p:sp>
      <p:sp>
        <p:nvSpPr>
          <p:cNvPr id="348" name="Google Shape;348;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49" name="Google Shape;349;p21"/>
          <p:cNvPicPr preferRelativeResize="0"/>
          <p:nvPr/>
        </p:nvPicPr>
        <p:blipFill rotWithShape="1">
          <a:blip r:embed="rId3">
            <a:alphaModFix/>
          </a:blip>
          <a:srcRect b="0" l="0" r="0" t="0"/>
          <a:stretch/>
        </p:blipFill>
        <p:spPr>
          <a:xfrm>
            <a:off x="685800" y="1600200"/>
            <a:ext cx="7772400" cy="431132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4400"/>
              <a:buFont typeface="Calibri"/>
              <a:buNone/>
            </a:pPr>
            <a:r>
              <a:rPr lang="en-US">
                <a:solidFill>
                  <a:srgbClr val="FF0000"/>
                </a:solidFill>
              </a:rPr>
              <a:t>Properties of Surprises</a:t>
            </a:r>
            <a:endParaRPr/>
          </a:p>
        </p:txBody>
      </p:sp>
      <p:sp>
        <p:nvSpPr>
          <p:cNvPr id="355" name="Google Shape;355;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Types of surprise</a:t>
            </a:r>
            <a:endParaRPr/>
          </a:p>
          <a:p>
            <a:pPr indent="-285750" lvl="1" marL="742950" rtl="0" algn="l">
              <a:spcBef>
                <a:spcPts val="560"/>
              </a:spcBef>
              <a:spcAft>
                <a:spcPts val="0"/>
              </a:spcAft>
              <a:buClr>
                <a:schemeClr val="dk1"/>
              </a:buClr>
              <a:buSzPts val="2800"/>
              <a:buChar char="–"/>
            </a:pPr>
            <a:r>
              <a:rPr lang="en-US"/>
              <a:t>Unexpected failures</a:t>
            </a:r>
            <a:endParaRPr/>
          </a:p>
          <a:p>
            <a:pPr indent="-285750" lvl="1" marL="742950" rtl="0" algn="l">
              <a:spcBef>
                <a:spcPts val="560"/>
              </a:spcBef>
              <a:spcAft>
                <a:spcPts val="0"/>
              </a:spcAft>
              <a:buClr>
                <a:schemeClr val="dk1"/>
              </a:buClr>
              <a:buSzPts val="2800"/>
              <a:buChar char="–"/>
            </a:pPr>
            <a:r>
              <a:rPr lang="en-US"/>
              <a:t>Unexpected successes</a:t>
            </a:r>
            <a:endParaRPr/>
          </a:p>
          <a:p>
            <a:pPr indent="-285750" lvl="1" marL="742950" rtl="0" algn="l">
              <a:spcBef>
                <a:spcPts val="560"/>
              </a:spcBef>
              <a:spcAft>
                <a:spcPts val="0"/>
              </a:spcAft>
              <a:buClr>
                <a:schemeClr val="dk1"/>
              </a:buClr>
              <a:buSzPts val="2800"/>
              <a:buChar char="–"/>
            </a:pPr>
            <a:r>
              <a:rPr lang="en-US"/>
              <a:t>Null prediction surprise </a:t>
            </a:r>
            <a:endParaRPr/>
          </a:p>
          <a:p>
            <a:pPr indent="-228600" lvl="2" marL="1143000" rtl="0" algn="l">
              <a:spcBef>
                <a:spcPts val="480"/>
              </a:spcBef>
              <a:spcAft>
                <a:spcPts val="0"/>
              </a:spcAft>
              <a:buClr>
                <a:schemeClr val="dk1"/>
              </a:buClr>
              <a:buSzPts val="2400"/>
              <a:buChar char="•"/>
            </a:pPr>
            <a:r>
              <a:rPr lang="en-US"/>
              <a:t>When there is no a priori model</a:t>
            </a:r>
            <a:endParaRPr/>
          </a:p>
          <a:p>
            <a:pPr indent="-342900" lvl="0" marL="342900" rtl="0" algn="l">
              <a:spcBef>
                <a:spcPts val="640"/>
              </a:spcBef>
              <a:spcAft>
                <a:spcPts val="0"/>
              </a:spcAft>
              <a:buClr>
                <a:schemeClr val="dk1"/>
              </a:buClr>
              <a:buSzPts val="3200"/>
              <a:buChar char="•"/>
            </a:pPr>
            <a:r>
              <a:rPr lang="en-US"/>
              <a:t>Differentiate “new information” from noise</a:t>
            </a:r>
            <a:endParaRPr/>
          </a:p>
          <a:p>
            <a:pPr indent="-285750" lvl="1" marL="742950" rtl="0" algn="l">
              <a:spcBef>
                <a:spcPts val="560"/>
              </a:spcBef>
              <a:spcAft>
                <a:spcPts val="0"/>
              </a:spcAft>
              <a:buClr>
                <a:schemeClr val="dk1"/>
              </a:buClr>
              <a:buSzPts val="2800"/>
              <a:buChar char="–"/>
            </a:pPr>
            <a:r>
              <a:rPr lang="en-US"/>
              <a:t>Focus attention on the relevant features</a:t>
            </a:r>
            <a:endParaRPr/>
          </a:p>
          <a:p>
            <a:pPr indent="-285750" lvl="1" marL="742950" rtl="0" algn="l">
              <a:spcBef>
                <a:spcPts val="560"/>
              </a:spcBef>
              <a:spcAft>
                <a:spcPts val="0"/>
              </a:spcAft>
              <a:buClr>
                <a:schemeClr val="dk1"/>
              </a:buClr>
              <a:buSzPts val="2800"/>
              <a:buChar char="–"/>
            </a:pPr>
            <a:r>
              <a:rPr lang="en-US"/>
              <a:t>Seek differences that are statistically significant </a:t>
            </a:r>
            <a:endParaRPr/>
          </a:p>
          <a:p>
            <a:pPr indent="-139700" lvl="0" marL="342900" rtl="0" algn="l">
              <a:spcBef>
                <a:spcPts val="640"/>
              </a:spcBef>
              <a:spcAft>
                <a:spcPts val="0"/>
              </a:spcAft>
              <a:buClr>
                <a:schemeClr val="dk1"/>
              </a:buClr>
              <a:buSzPts val="3200"/>
              <a:buNone/>
            </a:pPr>
            <a:r>
              <a:t/>
            </a:r>
            <a:endParaRPr/>
          </a:p>
        </p:txBody>
      </p:sp>
      <p:sp>
        <p:nvSpPr>
          <p:cNvPr id="356" name="Google Shape;356;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4400"/>
              <a:buFont typeface="Calibri"/>
              <a:buNone/>
            </a:pPr>
            <a:r>
              <a:rPr lang="en-US">
                <a:solidFill>
                  <a:srgbClr val="FF0000"/>
                </a:solidFill>
              </a:rPr>
              <a:t>The Cycle of SBL (CDL++)</a:t>
            </a:r>
            <a:endParaRPr/>
          </a:p>
        </p:txBody>
      </p:sp>
      <p:sp>
        <p:nvSpPr>
          <p:cNvPr id="362" name="Google Shape;362;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63" name="Google Shape;363;p23"/>
          <p:cNvPicPr preferRelativeResize="0"/>
          <p:nvPr/>
        </p:nvPicPr>
        <p:blipFill rotWithShape="1">
          <a:blip r:embed="rId3">
            <a:alphaModFix/>
          </a:blip>
          <a:srcRect b="0" l="0" r="0" t="0"/>
          <a:stretch/>
        </p:blipFill>
        <p:spPr>
          <a:xfrm>
            <a:off x="533400" y="1447800"/>
            <a:ext cx="8001000" cy="457326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4400"/>
              <a:buFont typeface="Calibri"/>
              <a:buNone/>
            </a:pPr>
            <a:r>
              <a:rPr lang="en-US">
                <a:solidFill>
                  <a:srgbClr val="FF0000"/>
                </a:solidFill>
              </a:rPr>
              <a:t>Example Environments/Tasks</a:t>
            </a:r>
            <a:endParaRPr/>
          </a:p>
        </p:txBody>
      </p:sp>
      <p:sp>
        <p:nvSpPr>
          <p:cNvPr id="369" name="Google Shape;369;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70" name="Google Shape;370;p24"/>
          <p:cNvPicPr preferRelativeResize="0"/>
          <p:nvPr/>
        </p:nvPicPr>
        <p:blipFill rotWithShape="1">
          <a:blip r:embed="rId3">
            <a:alphaModFix/>
          </a:blip>
          <a:srcRect b="0" l="0" r="0" t="0"/>
          <a:stretch/>
        </p:blipFill>
        <p:spPr>
          <a:xfrm>
            <a:off x="762000" y="1524000"/>
            <a:ext cx="7315200" cy="421853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4400"/>
              <a:buFont typeface="Calibri"/>
              <a:buNone/>
            </a:pPr>
            <a:r>
              <a:rPr lang="en-US">
                <a:solidFill>
                  <a:srgbClr val="FF0000"/>
                </a:solidFill>
              </a:rPr>
              <a:t>Prediction Rules and Models</a:t>
            </a:r>
            <a:endParaRPr/>
          </a:p>
        </p:txBody>
      </p:sp>
      <p:sp>
        <p:nvSpPr>
          <p:cNvPr id="376" name="Google Shape;376;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77" name="Google Shape;377;p25"/>
          <p:cNvPicPr preferRelativeResize="0"/>
          <p:nvPr/>
        </p:nvPicPr>
        <p:blipFill rotWithShape="1">
          <a:blip r:embed="rId3">
            <a:alphaModFix/>
          </a:blip>
          <a:srcRect b="0" l="0" r="0" t="0"/>
          <a:stretch/>
        </p:blipFill>
        <p:spPr>
          <a:xfrm>
            <a:off x="533400" y="1447800"/>
            <a:ext cx="8001000" cy="456189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4400"/>
              <a:buFont typeface="Calibri"/>
              <a:buNone/>
            </a:pPr>
            <a:r>
              <a:rPr lang="en-US">
                <a:solidFill>
                  <a:srgbClr val="FF0000"/>
                </a:solidFill>
              </a:rPr>
              <a:t>Model Representation</a:t>
            </a:r>
            <a:endParaRPr/>
          </a:p>
        </p:txBody>
      </p:sp>
      <p:sp>
        <p:nvSpPr>
          <p:cNvPr id="383" name="Google Shape;383;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84" name="Google Shape;384;p26"/>
          <p:cNvPicPr preferRelativeResize="0"/>
          <p:nvPr/>
        </p:nvPicPr>
        <p:blipFill rotWithShape="1">
          <a:blip r:embed="rId3">
            <a:alphaModFix/>
          </a:blip>
          <a:srcRect b="0" l="0" r="0" t="0"/>
          <a:stretch/>
        </p:blipFill>
        <p:spPr>
          <a:xfrm>
            <a:off x="762000" y="1447800"/>
            <a:ext cx="7772400" cy="467450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4400"/>
              <a:buFont typeface="Calibri"/>
              <a:buNone/>
            </a:pPr>
            <a:r>
              <a:rPr lang="en-US">
                <a:solidFill>
                  <a:srgbClr val="FF0000"/>
                </a:solidFill>
              </a:rPr>
              <a:t>Components of Prediction Rule</a:t>
            </a:r>
            <a:endParaRPr/>
          </a:p>
        </p:txBody>
      </p:sp>
      <p:sp>
        <p:nvSpPr>
          <p:cNvPr id="391" name="Google Shape;391;p27"/>
          <p:cNvSpPr txBox="1"/>
          <p:nvPr/>
        </p:nvSpPr>
        <p:spPr>
          <a:xfrm>
            <a:off x="5714999" y="2895600"/>
            <a:ext cx="1158477" cy="67710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Actions</a:t>
            </a:r>
            <a:endParaRPr/>
          </a:p>
          <a:p>
            <a:pPr indent="0" lvl="0" marL="0" marR="0" rtl="0" algn="ctr">
              <a:spcBef>
                <a:spcPts val="0"/>
              </a:spcBef>
              <a:spcAft>
                <a:spcPts val="0"/>
              </a:spcAft>
              <a:buNone/>
            </a:pPr>
            <a:r>
              <a:rPr lang="en-US" sz="1200">
                <a:solidFill>
                  <a:schemeClr val="dk1"/>
                </a:solidFill>
                <a:latin typeface="Cambria Math"/>
                <a:ea typeface="Cambria Math"/>
                <a:cs typeface="Cambria Math"/>
                <a:sym typeface="Cambria Math"/>
              </a:rPr>
              <a:t>{a</a:t>
            </a:r>
            <a:r>
              <a:rPr baseline="-25000" lang="en-US" sz="1200">
                <a:solidFill>
                  <a:schemeClr val="dk1"/>
                </a:solidFill>
                <a:latin typeface="Cambria Math"/>
                <a:ea typeface="Cambria Math"/>
                <a:cs typeface="Cambria Math"/>
                <a:sym typeface="Cambria Math"/>
              </a:rPr>
              <a:t>1</a:t>
            </a:r>
            <a:r>
              <a:rPr lang="en-US" sz="1200">
                <a:solidFill>
                  <a:schemeClr val="dk1"/>
                </a:solidFill>
                <a:latin typeface="Cambria Math"/>
                <a:ea typeface="Cambria Math"/>
                <a:cs typeface="Cambria Math"/>
                <a:sym typeface="Cambria Math"/>
              </a:rPr>
              <a:t>, a</a:t>
            </a:r>
            <a:r>
              <a:rPr baseline="-25000" lang="en-US" sz="1200">
                <a:solidFill>
                  <a:schemeClr val="dk1"/>
                </a:solidFill>
                <a:latin typeface="Cambria Math"/>
                <a:ea typeface="Cambria Math"/>
                <a:cs typeface="Cambria Math"/>
                <a:sym typeface="Cambria Math"/>
              </a:rPr>
              <a:t>2</a:t>
            </a:r>
            <a:r>
              <a:rPr lang="en-US" sz="1200">
                <a:solidFill>
                  <a:schemeClr val="dk1"/>
                </a:solidFill>
                <a:latin typeface="Cambria Math"/>
                <a:ea typeface="Cambria Math"/>
                <a:cs typeface="Cambria Math"/>
                <a:sym typeface="Cambria Math"/>
              </a:rPr>
              <a:t>, … , a</a:t>
            </a:r>
            <a:r>
              <a:rPr baseline="-25000" lang="en-US" sz="1200">
                <a:solidFill>
                  <a:schemeClr val="dk1"/>
                </a:solidFill>
                <a:latin typeface="Cambria Math"/>
                <a:ea typeface="Cambria Math"/>
                <a:cs typeface="Cambria Math"/>
                <a:sym typeface="Cambria Math"/>
              </a:rPr>
              <a:t>n</a:t>
            </a:r>
            <a:r>
              <a:rPr lang="en-US" sz="1200">
                <a:solidFill>
                  <a:schemeClr val="dk1"/>
                </a:solidFill>
                <a:latin typeface="Cambria Math"/>
                <a:ea typeface="Cambria Math"/>
                <a:cs typeface="Cambria Math"/>
                <a:sym typeface="Cambria Math"/>
              </a:rPr>
              <a:t>}</a:t>
            </a:r>
            <a:endParaRPr/>
          </a:p>
          <a:p>
            <a:pPr indent="0" lvl="0" marL="0" marR="0" rtl="0" algn="ctr">
              <a:spcBef>
                <a:spcPts val="0"/>
              </a:spcBef>
              <a:spcAft>
                <a:spcPts val="0"/>
              </a:spcAft>
              <a:buNone/>
            </a:pPr>
            <a:r>
              <a:rPr lang="en-US" sz="1200">
                <a:solidFill>
                  <a:schemeClr val="dk1"/>
                </a:solidFill>
                <a:latin typeface="Cambria Math"/>
                <a:ea typeface="Cambria Math"/>
                <a:cs typeface="Cambria Math"/>
                <a:sym typeface="Cambria Math"/>
              </a:rPr>
              <a:t>e.g. {F,B,L,R}</a:t>
            </a:r>
            <a:endParaRPr/>
          </a:p>
        </p:txBody>
      </p:sp>
      <p:sp>
        <p:nvSpPr>
          <p:cNvPr id="392" name="Google Shape;392;p27"/>
          <p:cNvSpPr txBox="1"/>
          <p:nvPr/>
        </p:nvSpPr>
        <p:spPr>
          <a:xfrm>
            <a:off x="6781800" y="2895600"/>
            <a:ext cx="2296732" cy="67710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Comparison Operators</a:t>
            </a:r>
            <a:endParaRPr/>
          </a:p>
          <a:p>
            <a:pPr indent="0" lvl="0" marL="0" marR="0" rtl="0" algn="ctr">
              <a:spcBef>
                <a:spcPts val="0"/>
              </a:spcBef>
              <a:spcAft>
                <a:spcPts val="0"/>
              </a:spcAft>
              <a:buNone/>
            </a:pPr>
            <a:r>
              <a:rPr lang="en-US" sz="1200">
                <a:solidFill>
                  <a:schemeClr val="dk1"/>
                </a:solidFill>
                <a:latin typeface="Cambria Math"/>
                <a:ea typeface="Cambria Math"/>
                <a:cs typeface="Cambria Math"/>
                <a:sym typeface="Cambria Math"/>
              </a:rPr>
              <a:t>{</a:t>
            </a:r>
            <a:r>
              <a:rPr lang="en-US" sz="1200">
                <a:solidFill>
                  <a:schemeClr val="dk1"/>
                </a:solidFill>
                <a:latin typeface="Calibri"/>
                <a:ea typeface="Calibri"/>
                <a:cs typeface="Calibri"/>
                <a:sym typeface="Calibri"/>
              </a:rPr>
              <a:t>%,~, ↑, ↓,</a:t>
            </a:r>
            <a:r>
              <a:rPr lang="en-US" sz="1200">
                <a:solidFill>
                  <a:schemeClr val="dk1"/>
                </a:solidFill>
                <a:latin typeface="Noto Sans Symbols"/>
                <a:ea typeface="Noto Sans Symbols"/>
                <a:cs typeface="Noto Sans Symbols"/>
                <a:sym typeface="Noto Sans Symbols"/>
              </a:rPr>
              <a:t>◉</a:t>
            </a:r>
            <a:r>
              <a:rPr baseline="-25000" lang="en-US" sz="1200">
                <a:solidFill>
                  <a:schemeClr val="dk1"/>
                </a:solidFill>
                <a:latin typeface="Cambria Math"/>
                <a:ea typeface="Cambria Math"/>
                <a:cs typeface="Cambria Math"/>
                <a:sym typeface="Cambria Math"/>
              </a:rPr>
              <a:t>1</a:t>
            </a:r>
            <a:r>
              <a:rPr lang="en-US" sz="1200">
                <a:solidFill>
                  <a:schemeClr val="dk1"/>
                </a:solidFill>
                <a:latin typeface="Cambria Math"/>
                <a:ea typeface="Cambria Math"/>
                <a:cs typeface="Cambria Math"/>
                <a:sym typeface="Cambria Math"/>
              </a:rPr>
              <a:t>, </a:t>
            </a:r>
            <a:r>
              <a:rPr lang="en-US" sz="1200">
                <a:solidFill>
                  <a:schemeClr val="dk1"/>
                </a:solidFill>
                <a:latin typeface="Noto Sans Symbols"/>
                <a:ea typeface="Noto Sans Symbols"/>
                <a:cs typeface="Noto Sans Symbols"/>
                <a:sym typeface="Noto Sans Symbols"/>
              </a:rPr>
              <a:t>◉</a:t>
            </a:r>
            <a:r>
              <a:rPr baseline="-25000" lang="en-US" sz="1200">
                <a:solidFill>
                  <a:schemeClr val="dk1"/>
                </a:solidFill>
                <a:latin typeface="Cambria Math"/>
                <a:ea typeface="Cambria Math"/>
                <a:cs typeface="Cambria Math"/>
                <a:sym typeface="Cambria Math"/>
              </a:rPr>
              <a:t>2</a:t>
            </a:r>
            <a:r>
              <a:rPr lang="en-US" sz="1200">
                <a:solidFill>
                  <a:schemeClr val="dk1"/>
                </a:solidFill>
                <a:latin typeface="Cambria Math"/>
                <a:ea typeface="Cambria Math"/>
                <a:cs typeface="Cambria Math"/>
                <a:sym typeface="Cambria Math"/>
              </a:rPr>
              <a:t>, … , </a:t>
            </a:r>
            <a:r>
              <a:rPr lang="en-US" sz="1200">
                <a:solidFill>
                  <a:schemeClr val="dk1"/>
                </a:solidFill>
                <a:latin typeface="Noto Sans Symbols"/>
                <a:ea typeface="Noto Sans Symbols"/>
                <a:cs typeface="Noto Sans Symbols"/>
                <a:sym typeface="Noto Sans Symbols"/>
              </a:rPr>
              <a:t>◉</a:t>
            </a:r>
            <a:r>
              <a:rPr baseline="-25000" lang="en-US" sz="1200">
                <a:solidFill>
                  <a:schemeClr val="dk1"/>
                </a:solidFill>
                <a:latin typeface="Cambria Math"/>
                <a:ea typeface="Cambria Math"/>
                <a:cs typeface="Cambria Math"/>
                <a:sym typeface="Cambria Math"/>
              </a:rPr>
              <a:t>n</a:t>
            </a:r>
            <a:r>
              <a:rPr lang="en-US" sz="1200">
                <a:solidFill>
                  <a:schemeClr val="dk1"/>
                </a:solidFill>
                <a:latin typeface="Cambria Math"/>
                <a:ea typeface="Cambria Math"/>
                <a:cs typeface="Cambria Math"/>
                <a:sym typeface="Cambria Math"/>
              </a:rPr>
              <a:t>}</a:t>
            </a:r>
            <a:endParaRPr/>
          </a:p>
          <a:p>
            <a:pPr indent="0" lvl="0" marL="0" marR="0" rtl="0" algn="ctr">
              <a:spcBef>
                <a:spcPts val="0"/>
              </a:spcBef>
              <a:spcAft>
                <a:spcPts val="0"/>
              </a:spcAft>
              <a:buNone/>
            </a:pPr>
            <a:r>
              <a:rPr lang="en-US" sz="1200">
                <a:solidFill>
                  <a:schemeClr val="dk1"/>
                </a:solidFill>
                <a:latin typeface="Cambria Math"/>
                <a:ea typeface="Cambria Math"/>
                <a:cs typeface="Cambria Math"/>
                <a:sym typeface="Cambria Math"/>
              </a:rPr>
              <a:t>e.g. {%,~,&lt;,&lt;=,=,!=,&gt;=,&gt;,↑,↓}</a:t>
            </a:r>
            <a:endParaRPr sz="1200">
              <a:solidFill>
                <a:schemeClr val="dk1"/>
              </a:solidFill>
              <a:latin typeface="Cambria Math"/>
              <a:ea typeface="Cambria Math"/>
              <a:cs typeface="Cambria Math"/>
              <a:sym typeface="Cambria Math"/>
            </a:endParaRPr>
          </a:p>
        </p:txBody>
      </p:sp>
      <p:sp>
        <p:nvSpPr>
          <p:cNvPr id="393" name="Google Shape;393;p27"/>
          <p:cNvSpPr txBox="1"/>
          <p:nvPr/>
        </p:nvSpPr>
        <p:spPr>
          <a:xfrm>
            <a:off x="5751312" y="1277152"/>
            <a:ext cx="108585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Models</a:t>
            </a:r>
            <a:endParaRPr/>
          </a:p>
        </p:txBody>
      </p:sp>
      <p:sp>
        <p:nvSpPr>
          <p:cNvPr id="394" name="Google Shape;394;p27"/>
          <p:cNvSpPr txBox="1"/>
          <p:nvPr/>
        </p:nvSpPr>
        <p:spPr>
          <a:xfrm>
            <a:off x="2257424" y="2291206"/>
            <a:ext cx="2531898" cy="49244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Observations</a:t>
            </a:r>
            <a:endParaRPr/>
          </a:p>
          <a:p>
            <a:pPr indent="0" lvl="0" marL="0" marR="0" rtl="0" algn="ctr">
              <a:spcBef>
                <a:spcPts val="0"/>
              </a:spcBef>
              <a:spcAft>
                <a:spcPts val="0"/>
              </a:spcAft>
              <a:buNone/>
            </a:pPr>
            <a:r>
              <a:rPr lang="en-US" sz="1200">
                <a:solidFill>
                  <a:schemeClr val="dk1"/>
                </a:solidFill>
                <a:latin typeface="Cambria Math"/>
                <a:ea typeface="Cambria Math"/>
                <a:cs typeface="Cambria Math"/>
                <a:sym typeface="Cambria Math"/>
              </a:rPr>
              <a:t>O</a:t>
            </a:r>
            <a:r>
              <a:rPr baseline="-25000" lang="en-US" sz="1200">
                <a:solidFill>
                  <a:schemeClr val="dk1"/>
                </a:solidFill>
                <a:latin typeface="Cambria Math"/>
                <a:ea typeface="Cambria Math"/>
                <a:cs typeface="Cambria Math"/>
                <a:sym typeface="Cambria Math"/>
              </a:rPr>
              <a:t>t </a:t>
            </a:r>
            <a:r>
              <a:rPr lang="en-US" sz="1200">
                <a:solidFill>
                  <a:schemeClr val="dk1"/>
                </a:solidFill>
                <a:latin typeface="Cambria Math"/>
                <a:ea typeface="Cambria Math"/>
                <a:cs typeface="Cambria Math"/>
                <a:sym typeface="Cambria Math"/>
              </a:rPr>
              <a:t>=</a:t>
            </a:r>
            <a:r>
              <a:rPr baseline="-25000" lang="en-US" sz="1200">
                <a:solidFill>
                  <a:schemeClr val="dk1"/>
                </a:solidFill>
                <a:latin typeface="Cambria Math"/>
                <a:ea typeface="Cambria Math"/>
                <a:cs typeface="Cambria Math"/>
                <a:sym typeface="Cambria Math"/>
              </a:rPr>
              <a:t> </a:t>
            </a:r>
            <a:r>
              <a:rPr lang="en-US" sz="1200">
                <a:solidFill>
                  <a:schemeClr val="dk1"/>
                </a:solidFill>
                <a:latin typeface="Cambria Math"/>
                <a:ea typeface="Cambria Math"/>
                <a:cs typeface="Cambria Math"/>
                <a:sym typeface="Cambria Math"/>
              </a:rPr>
              <a:t>{(s</a:t>
            </a:r>
            <a:r>
              <a:rPr baseline="-25000" lang="en-US" sz="1200">
                <a:solidFill>
                  <a:schemeClr val="dk1"/>
                </a:solidFill>
                <a:latin typeface="Cambria Math"/>
                <a:ea typeface="Cambria Math"/>
                <a:cs typeface="Cambria Math"/>
                <a:sym typeface="Cambria Math"/>
              </a:rPr>
              <a:t>1</a:t>
            </a:r>
            <a:r>
              <a:rPr lang="en-US" sz="1200">
                <a:solidFill>
                  <a:schemeClr val="dk1"/>
                </a:solidFill>
                <a:latin typeface="Cambria Math"/>
                <a:ea typeface="Cambria Math"/>
                <a:cs typeface="Cambria Math"/>
                <a:sym typeface="Cambria Math"/>
              </a:rPr>
              <a:t>e</a:t>
            </a:r>
            <a:r>
              <a:rPr baseline="-25000" lang="en-US" sz="1200">
                <a:solidFill>
                  <a:schemeClr val="dk1"/>
                </a:solidFill>
                <a:latin typeface="Cambria Math"/>
                <a:ea typeface="Cambria Math"/>
                <a:cs typeface="Cambria Math"/>
                <a:sym typeface="Cambria Math"/>
              </a:rPr>
              <a:t>1</a:t>
            </a:r>
            <a:r>
              <a:rPr lang="en-US" sz="1200">
                <a:solidFill>
                  <a:schemeClr val="dk1"/>
                </a:solidFill>
                <a:latin typeface="Cambria Math"/>
                <a:ea typeface="Cambria Math"/>
                <a:cs typeface="Cambria Math"/>
                <a:sym typeface="Cambria Math"/>
              </a:rPr>
              <a:t>b</a:t>
            </a:r>
            <a:r>
              <a:rPr baseline="-25000" lang="en-US" sz="1200">
                <a:solidFill>
                  <a:schemeClr val="dk1"/>
                </a:solidFill>
                <a:latin typeface="Cambria Math"/>
                <a:ea typeface="Cambria Math"/>
                <a:cs typeface="Cambria Math"/>
                <a:sym typeface="Cambria Math"/>
              </a:rPr>
              <a:t>1</a:t>
            </a:r>
            <a:r>
              <a:rPr lang="en-US" sz="1200">
                <a:solidFill>
                  <a:schemeClr val="dk1"/>
                </a:solidFill>
                <a:latin typeface="Cambria Math"/>
                <a:ea typeface="Cambria Math"/>
                <a:cs typeface="Cambria Math"/>
                <a:sym typeface="Cambria Math"/>
              </a:rPr>
              <a:t>=v</a:t>
            </a:r>
            <a:r>
              <a:rPr baseline="-25000" lang="en-US" sz="1200">
                <a:solidFill>
                  <a:schemeClr val="dk1"/>
                </a:solidFill>
                <a:latin typeface="Cambria Math"/>
                <a:ea typeface="Cambria Math"/>
                <a:cs typeface="Cambria Math"/>
                <a:sym typeface="Cambria Math"/>
              </a:rPr>
              <a:t>1</a:t>
            </a:r>
            <a:r>
              <a:rPr lang="en-US" sz="1200">
                <a:solidFill>
                  <a:schemeClr val="dk1"/>
                </a:solidFill>
                <a:latin typeface="Cambria Math"/>
                <a:ea typeface="Cambria Math"/>
                <a:cs typeface="Cambria Math"/>
                <a:sym typeface="Cambria Math"/>
              </a:rPr>
              <a:t>) ∧ … ∧ (s</a:t>
            </a:r>
            <a:r>
              <a:rPr baseline="-25000" lang="en-US" sz="1200">
                <a:solidFill>
                  <a:schemeClr val="dk1"/>
                </a:solidFill>
                <a:latin typeface="Cambria Math"/>
                <a:ea typeface="Cambria Math"/>
                <a:cs typeface="Cambria Math"/>
                <a:sym typeface="Cambria Math"/>
              </a:rPr>
              <a:t>n</a:t>
            </a:r>
            <a:r>
              <a:rPr lang="en-US" sz="1200">
                <a:solidFill>
                  <a:schemeClr val="dk1"/>
                </a:solidFill>
                <a:latin typeface="Cambria Math"/>
                <a:ea typeface="Cambria Math"/>
                <a:cs typeface="Cambria Math"/>
                <a:sym typeface="Cambria Math"/>
              </a:rPr>
              <a:t>e</a:t>
            </a:r>
            <a:r>
              <a:rPr baseline="-25000" lang="en-US" sz="1200">
                <a:solidFill>
                  <a:schemeClr val="dk1"/>
                </a:solidFill>
                <a:latin typeface="Cambria Math"/>
                <a:ea typeface="Cambria Math"/>
                <a:cs typeface="Cambria Math"/>
                <a:sym typeface="Cambria Math"/>
              </a:rPr>
              <a:t>i</a:t>
            </a:r>
            <a:r>
              <a:rPr lang="en-US" sz="1200">
                <a:solidFill>
                  <a:schemeClr val="dk1"/>
                </a:solidFill>
                <a:latin typeface="Cambria Math"/>
                <a:ea typeface="Cambria Math"/>
                <a:cs typeface="Cambria Math"/>
                <a:sym typeface="Cambria Math"/>
              </a:rPr>
              <a:t>b</a:t>
            </a:r>
            <a:r>
              <a:rPr baseline="-25000" lang="en-US" sz="1200">
                <a:solidFill>
                  <a:schemeClr val="dk1"/>
                </a:solidFill>
                <a:latin typeface="Cambria Math"/>
                <a:ea typeface="Cambria Math"/>
                <a:cs typeface="Cambria Math"/>
                <a:sym typeface="Cambria Math"/>
              </a:rPr>
              <a:t>j</a:t>
            </a:r>
            <a:r>
              <a:rPr lang="en-US" sz="1200">
                <a:solidFill>
                  <a:schemeClr val="dk1"/>
                </a:solidFill>
                <a:latin typeface="Cambria Math"/>
                <a:ea typeface="Cambria Math"/>
                <a:cs typeface="Cambria Math"/>
                <a:sym typeface="Cambria Math"/>
              </a:rPr>
              <a:t>=v</a:t>
            </a:r>
            <a:r>
              <a:rPr baseline="-25000" lang="en-US" sz="1200">
                <a:solidFill>
                  <a:schemeClr val="dk1"/>
                </a:solidFill>
                <a:latin typeface="Cambria Math"/>
                <a:ea typeface="Cambria Math"/>
                <a:cs typeface="Cambria Math"/>
                <a:sym typeface="Cambria Math"/>
              </a:rPr>
              <a:t>k</a:t>
            </a:r>
            <a:r>
              <a:rPr lang="en-US" sz="1200">
                <a:solidFill>
                  <a:schemeClr val="dk1"/>
                </a:solidFill>
                <a:latin typeface="Cambria Math"/>
                <a:ea typeface="Cambria Math"/>
                <a:cs typeface="Cambria Math"/>
                <a:sym typeface="Cambria Math"/>
              </a:rPr>
              <a:t>)}</a:t>
            </a:r>
            <a:endParaRPr sz="700">
              <a:solidFill>
                <a:schemeClr val="dk1"/>
              </a:solidFill>
              <a:latin typeface="Cambria Math"/>
              <a:ea typeface="Cambria Math"/>
              <a:cs typeface="Cambria Math"/>
              <a:sym typeface="Cambria Math"/>
            </a:endParaRPr>
          </a:p>
        </p:txBody>
      </p:sp>
      <p:sp>
        <p:nvSpPr>
          <p:cNvPr id="395" name="Google Shape;395;p27"/>
          <p:cNvSpPr txBox="1"/>
          <p:nvPr/>
        </p:nvSpPr>
        <p:spPr>
          <a:xfrm>
            <a:off x="152397" y="1277954"/>
            <a:ext cx="4276727" cy="86177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Goals</a:t>
            </a:r>
            <a:endParaRPr/>
          </a:p>
          <a:p>
            <a:pPr indent="0" lvl="0" marL="0" marR="0" rtl="0" algn="ctr">
              <a:spcBef>
                <a:spcPts val="0"/>
              </a:spcBef>
              <a:spcAft>
                <a:spcPts val="0"/>
              </a:spcAft>
              <a:buNone/>
            </a:pPr>
            <a:r>
              <a:rPr lang="en-US" sz="1200">
                <a:solidFill>
                  <a:schemeClr val="dk1"/>
                </a:solidFill>
                <a:latin typeface="Cambria Math"/>
                <a:ea typeface="Cambria Math"/>
                <a:cs typeface="Cambria Math"/>
                <a:sym typeface="Cambria Math"/>
              </a:rPr>
              <a:t>G</a:t>
            </a:r>
            <a:r>
              <a:rPr i="1" lang="en-US" sz="1200">
                <a:solidFill>
                  <a:schemeClr val="dk1"/>
                </a:solidFill>
                <a:latin typeface="Cambria Math"/>
                <a:ea typeface="Cambria Math"/>
                <a:cs typeface="Cambria Math"/>
                <a:sym typeface="Cambria Math"/>
              </a:rPr>
              <a:t> </a:t>
            </a:r>
            <a:r>
              <a:rPr lang="en-US" sz="1200">
                <a:solidFill>
                  <a:schemeClr val="dk1"/>
                </a:solidFill>
                <a:latin typeface="Cambria Math"/>
                <a:ea typeface="Cambria Math"/>
                <a:cs typeface="Cambria Math"/>
                <a:sym typeface="Cambria Math"/>
              </a:rPr>
              <a:t>=</a:t>
            </a:r>
            <a:r>
              <a:rPr baseline="-25000" lang="en-US" sz="1200">
                <a:solidFill>
                  <a:schemeClr val="dk1"/>
                </a:solidFill>
                <a:latin typeface="Cambria Math"/>
                <a:ea typeface="Cambria Math"/>
                <a:cs typeface="Cambria Math"/>
                <a:sym typeface="Cambria Math"/>
              </a:rPr>
              <a:t> </a:t>
            </a:r>
            <a:r>
              <a:rPr lang="en-US" sz="1200">
                <a:solidFill>
                  <a:schemeClr val="dk1"/>
                </a:solidFill>
                <a:latin typeface="Cambria Math"/>
                <a:ea typeface="Cambria Math"/>
                <a:cs typeface="Cambria Math"/>
                <a:sym typeface="Cambria Math"/>
              </a:rPr>
              <a:t>{(s</a:t>
            </a:r>
            <a:r>
              <a:rPr baseline="-25000" lang="en-US" sz="1200">
                <a:solidFill>
                  <a:schemeClr val="dk1"/>
                </a:solidFill>
                <a:latin typeface="Cambria Math"/>
                <a:ea typeface="Cambria Math"/>
                <a:cs typeface="Cambria Math"/>
                <a:sym typeface="Cambria Math"/>
              </a:rPr>
              <a:t>1</a:t>
            </a:r>
            <a:r>
              <a:rPr lang="en-US" sz="1200">
                <a:solidFill>
                  <a:schemeClr val="dk1"/>
                </a:solidFill>
                <a:latin typeface="Cambria Math"/>
                <a:ea typeface="Cambria Math"/>
                <a:cs typeface="Cambria Math"/>
                <a:sym typeface="Cambria Math"/>
              </a:rPr>
              <a:t>e</a:t>
            </a:r>
            <a:r>
              <a:rPr baseline="-25000" lang="en-US" sz="1200">
                <a:solidFill>
                  <a:schemeClr val="dk1"/>
                </a:solidFill>
                <a:latin typeface="Cambria Math"/>
                <a:ea typeface="Cambria Math"/>
                <a:cs typeface="Cambria Math"/>
                <a:sym typeface="Cambria Math"/>
              </a:rPr>
              <a:t>1</a:t>
            </a:r>
            <a:r>
              <a:rPr lang="en-US" sz="1200">
                <a:solidFill>
                  <a:schemeClr val="dk1"/>
                </a:solidFill>
                <a:latin typeface="Cambria Math"/>
                <a:ea typeface="Cambria Math"/>
                <a:cs typeface="Cambria Math"/>
                <a:sym typeface="Cambria Math"/>
              </a:rPr>
              <a:t>b</a:t>
            </a:r>
            <a:r>
              <a:rPr baseline="-25000" lang="en-US" sz="1200">
                <a:solidFill>
                  <a:schemeClr val="dk1"/>
                </a:solidFill>
                <a:latin typeface="Cambria Math"/>
                <a:ea typeface="Cambria Math"/>
                <a:cs typeface="Cambria Math"/>
                <a:sym typeface="Cambria Math"/>
              </a:rPr>
              <a:t>1</a:t>
            </a:r>
            <a:r>
              <a:rPr lang="en-US" sz="1200">
                <a:solidFill>
                  <a:schemeClr val="dk1"/>
                </a:solidFill>
                <a:latin typeface="Cambria Math"/>
                <a:ea typeface="Cambria Math"/>
                <a:cs typeface="Cambria Math"/>
                <a:sym typeface="Cambria Math"/>
              </a:rPr>
              <a:t>=v</a:t>
            </a:r>
            <a:r>
              <a:rPr baseline="-25000" lang="en-US" sz="1200">
                <a:solidFill>
                  <a:schemeClr val="dk1"/>
                </a:solidFill>
                <a:latin typeface="Cambria Math"/>
                <a:ea typeface="Cambria Math"/>
                <a:cs typeface="Cambria Math"/>
                <a:sym typeface="Cambria Math"/>
              </a:rPr>
              <a:t>1</a:t>
            </a:r>
            <a:r>
              <a:rPr lang="en-US" sz="1200">
                <a:solidFill>
                  <a:schemeClr val="dk1"/>
                </a:solidFill>
                <a:latin typeface="Cambria Math"/>
                <a:ea typeface="Cambria Math"/>
                <a:cs typeface="Cambria Math"/>
                <a:sym typeface="Cambria Math"/>
              </a:rPr>
              <a:t>) ∧ (s</a:t>
            </a:r>
            <a:r>
              <a:rPr baseline="-25000" lang="en-US" sz="1200">
                <a:solidFill>
                  <a:schemeClr val="dk1"/>
                </a:solidFill>
                <a:latin typeface="Cambria Math"/>
                <a:ea typeface="Cambria Math"/>
                <a:cs typeface="Cambria Math"/>
                <a:sym typeface="Cambria Math"/>
              </a:rPr>
              <a:t>1</a:t>
            </a:r>
            <a:r>
              <a:rPr lang="en-US" sz="1200">
                <a:solidFill>
                  <a:schemeClr val="dk1"/>
                </a:solidFill>
                <a:latin typeface="Cambria Math"/>
                <a:ea typeface="Cambria Math"/>
                <a:cs typeface="Cambria Math"/>
                <a:sym typeface="Cambria Math"/>
              </a:rPr>
              <a:t>e</a:t>
            </a:r>
            <a:r>
              <a:rPr baseline="-25000" lang="en-US" sz="1200">
                <a:solidFill>
                  <a:schemeClr val="dk1"/>
                </a:solidFill>
                <a:latin typeface="Cambria Math"/>
                <a:ea typeface="Cambria Math"/>
                <a:cs typeface="Cambria Math"/>
                <a:sym typeface="Cambria Math"/>
              </a:rPr>
              <a:t>1</a:t>
            </a:r>
            <a:r>
              <a:rPr lang="en-US" sz="1200">
                <a:solidFill>
                  <a:schemeClr val="dk1"/>
                </a:solidFill>
                <a:latin typeface="Cambria Math"/>
                <a:ea typeface="Cambria Math"/>
                <a:cs typeface="Cambria Math"/>
                <a:sym typeface="Cambria Math"/>
              </a:rPr>
              <a:t>b</a:t>
            </a:r>
            <a:r>
              <a:rPr baseline="-25000" lang="en-US" sz="1200">
                <a:solidFill>
                  <a:schemeClr val="dk1"/>
                </a:solidFill>
                <a:latin typeface="Cambria Math"/>
                <a:ea typeface="Cambria Math"/>
                <a:cs typeface="Cambria Math"/>
                <a:sym typeface="Cambria Math"/>
              </a:rPr>
              <a:t>2</a:t>
            </a:r>
            <a:r>
              <a:rPr lang="en-US" sz="1200">
                <a:solidFill>
                  <a:schemeClr val="dk1"/>
                </a:solidFill>
                <a:latin typeface="Cambria Math"/>
                <a:ea typeface="Cambria Math"/>
                <a:cs typeface="Cambria Math"/>
                <a:sym typeface="Cambria Math"/>
              </a:rPr>
              <a:t>=*) ∧ (s</a:t>
            </a:r>
            <a:r>
              <a:rPr baseline="-25000" lang="en-US" sz="1200">
                <a:solidFill>
                  <a:schemeClr val="dk1"/>
                </a:solidFill>
                <a:latin typeface="Cambria Math"/>
                <a:ea typeface="Cambria Math"/>
                <a:cs typeface="Cambria Math"/>
                <a:sym typeface="Cambria Math"/>
              </a:rPr>
              <a:t>2</a:t>
            </a:r>
            <a:r>
              <a:rPr lang="en-US" sz="1200">
                <a:solidFill>
                  <a:schemeClr val="dk1"/>
                </a:solidFill>
                <a:latin typeface="Cambria Math"/>
                <a:ea typeface="Cambria Math"/>
                <a:cs typeface="Cambria Math"/>
                <a:sym typeface="Cambria Math"/>
              </a:rPr>
              <a:t>e</a:t>
            </a:r>
            <a:r>
              <a:rPr baseline="-25000" lang="en-US" sz="1200">
                <a:solidFill>
                  <a:schemeClr val="dk1"/>
                </a:solidFill>
                <a:latin typeface="Cambria Math"/>
                <a:ea typeface="Cambria Math"/>
                <a:cs typeface="Cambria Math"/>
                <a:sym typeface="Cambria Math"/>
              </a:rPr>
              <a:t>1</a:t>
            </a:r>
            <a:r>
              <a:rPr lang="en-US" sz="1200">
                <a:solidFill>
                  <a:schemeClr val="dk1"/>
                </a:solidFill>
                <a:latin typeface="Cambria Math"/>
                <a:ea typeface="Cambria Math"/>
                <a:cs typeface="Cambria Math"/>
                <a:sym typeface="Cambria Math"/>
              </a:rPr>
              <a:t>b</a:t>
            </a:r>
            <a:r>
              <a:rPr baseline="-25000" lang="en-US" sz="1200">
                <a:solidFill>
                  <a:schemeClr val="dk1"/>
                </a:solidFill>
                <a:latin typeface="Cambria Math"/>
                <a:ea typeface="Cambria Math"/>
                <a:cs typeface="Cambria Math"/>
                <a:sym typeface="Cambria Math"/>
              </a:rPr>
              <a:t>x</a:t>
            </a:r>
            <a:r>
              <a:rPr lang="en-US" sz="1200">
                <a:solidFill>
                  <a:schemeClr val="dk1"/>
                </a:solidFill>
                <a:latin typeface="Cambria Math"/>
                <a:ea typeface="Cambria Math"/>
                <a:cs typeface="Cambria Math"/>
                <a:sym typeface="Cambria Math"/>
              </a:rPr>
              <a:t>≠∅) ∧ … ∧ (s</a:t>
            </a:r>
            <a:r>
              <a:rPr baseline="-25000" lang="en-US" sz="1200">
                <a:solidFill>
                  <a:schemeClr val="dk1"/>
                </a:solidFill>
                <a:latin typeface="Cambria Math"/>
                <a:ea typeface="Cambria Math"/>
                <a:cs typeface="Cambria Math"/>
                <a:sym typeface="Cambria Math"/>
              </a:rPr>
              <a:t>i</a:t>
            </a:r>
            <a:r>
              <a:rPr lang="en-US" sz="1200">
                <a:solidFill>
                  <a:schemeClr val="dk1"/>
                </a:solidFill>
                <a:latin typeface="Cambria Math"/>
                <a:ea typeface="Cambria Math"/>
                <a:cs typeface="Cambria Math"/>
                <a:sym typeface="Cambria Math"/>
              </a:rPr>
              <a:t>e</a:t>
            </a:r>
            <a:r>
              <a:rPr baseline="-25000" lang="en-US" sz="1200">
                <a:solidFill>
                  <a:schemeClr val="dk1"/>
                </a:solidFill>
                <a:latin typeface="Cambria Math"/>
                <a:ea typeface="Cambria Math"/>
                <a:cs typeface="Cambria Math"/>
                <a:sym typeface="Cambria Math"/>
              </a:rPr>
              <a:t>j</a:t>
            </a:r>
            <a:r>
              <a:rPr lang="en-US" sz="1200">
                <a:solidFill>
                  <a:schemeClr val="dk1"/>
                </a:solidFill>
                <a:latin typeface="Cambria Math"/>
                <a:ea typeface="Cambria Math"/>
                <a:cs typeface="Cambria Math"/>
                <a:sym typeface="Cambria Math"/>
              </a:rPr>
              <a:t>b</a:t>
            </a:r>
            <a:r>
              <a:rPr baseline="-25000" lang="en-US" sz="1200">
                <a:solidFill>
                  <a:schemeClr val="dk1"/>
                </a:solidFill>
                <a:latin typeface="Cambria Math"/>
                <a:ea typeface="Cambria Math"/>
                <a:cs typeface="Cambria Math"/>
                <a:sym typeface="Cambria Math"/>
              </a:rPr>
              <a:t>k </a:t>
            </a:r>
            <a:r>
              <a:rPr lang="en-US" sz="1200">
                <a:solidFill>
                  <a:schemeClr val="dk1"/>
                </a:solidFill>
                <a:latin typeface="Cambria Math"/>
                <a:ea typeface="Cambria Math"/>
                <a:cs typeface="Cambria Math"/>
                <a:sym typeface="Cambria Math"/>
              </a:rPr>
              <a:t>= v</a:t>
            </a:r>
            <a:r>
              <a:rPr baseline="-25000" lang="en-US" sz="1200">
                <a:solidFill>
                  <a:schemeClr val="dk1"/>
                </a:solidFill>
                <a:latin typeface="Cambria Math"/>
                <a:ea typeface="Cambria Math"/>
                <a:cs typeface="Cambria Math"/>
                <a:sym typeface="Cambria Math"/>
              </a:rPr>
              <a:t>l</a:t>
            </a:r>
            <a:r>
              <a:rPr lang="en-US" sz="1200">
                <a:solidFill>
                  <a:schemeClr val="dk1"/>
                </a:solidFill>
                <a:latin typeface="Cambria Math"/>
                <a:ea typeface="Cambria Math"/>
                <a:cs typeface="Cambria Math"/>
                <a:sym typeface="Cambria Math"/>
              </a:rPr>
              <a:t>)}</a:t>
            </a:r>
            <a:endParaRPr/>
          </a:p>
          <a:p>
            <a:pPr indent="0" lvl="1" marL="0" marR="0" rtl="0" algn="ctr">
              <a:spcBef>
                <a:spcPts val="0"/>
              </a:spcBef>
              <a:spcAft>
                <a:spcPts val="0"/>
              </a:spcAft>
              <a:buNone/>
            </a:pPr>
            <a:r>
              <a:rPr b="0" i="0" lang="en-US" sz="1200" u="none" cap="none" strike="noStrike">
                <a:solidFill>
                  <a:schemeClr val="dk1"/>
                </a:solidFill>
                <a:latin typeface="Cambria Math"/>
                <a:ea typeface="Cambria Math"/>
                <a:cs typeface="Cambria Math"/>
                <a:sym typeface="Cambria Math"/>
              </a:rPr>
              <a:t>True when O</a:t>
            </a:r>
            <a:r>
              <a:rPr b="0" baseline="-25000" i="0" lang="en-US" sz="1200" u="none" cap="none" strike="noStrike">
                <a:solidFill>
                  <a:schemeClr val="dk1"/>
                </a:solidFill>
                <a:latin typeface="Cambria Math"/>
                <a:ea typeface="Cambria Math"/>
                <a:cs typeface="Cambria Math"/>
                <a:sym typeface="Cambria Math"/>
              </a:rPr>
              <a:t>t </a:t>
            </a:r>
            <a:r>
              <a:rPr b="0" i="0" lang="en-US" sz="1200" u="none" cap="none" strike="noStrike">
                <a:solidFill>
                  <a:schemeClr val="dk1"/>
                </a:solidFill>
                <a:latin typeface="Cambria Math"/>
                <a:ea typeface="Cambria Math"/>
                <a:cs typeface="Cambria Math"/>
                <a:sym typeface="Cambria Math"/>
              </a:rPr>
              <a:t>⊨ G</a:t>
            </a:r>
            <a:endParaRPr/>
          </a:p>
          <a:p>
            <a:pPr indent="0" lvl="1" marL="0" marR="0" rtl="0" algn="ctr">
              <a:spcBef>
                <a:spcPts val="0"/>
              </a:spcBef>
              <a:spcAft>
                <a:spcPts val="0"/>
              </a:spcAft>
              <a:buNone/>
            </a:pPr>
            <a:r>
              <a:rPr b="0" i="0" lang="en-US" sz="1200" u="none" cap="none" strike="noStrike">
                <a:solidFill>
                  <a:schemeClr val="dk1"/>
                </a:solidFill>
                <a:latin typeface="Cambria Math"/>
                <a:ea typeface="Cambria Math"/>
                <a:cs typeface="Cambria Math"/>
                <a:sym typeface="Cambria Math"/>
              </a:rPr>
              <a:t>e.g. desired observation shown</a:t>
            </a:r>
            <a:endParaRPr/>
          </a:p>
        </p:txBody>
      </p:sp>
      <p:sp>
        <p:nvSpPr>
          <p:cNvPr id="396" name="Google Shape;396;p27"/>
          <p:cNvSpPr txBox="1"/>
          <p:nvPr/>
        </p:nvSpPr>
        <p:spPr>
          <a:xfrm>
            <a:off x="2638858" y="3800475"/>
            <a:ext cx="2231364" cy="67710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Entities</a:t>
            </a:r>
            <a:endParaRPr/>
          </a:p>
          <a:p>
            <a:pPr indent="0" lvl="0" marL="0" marR="0" rtl="0" algn="ctr">
              <a:spcBef>
                <a:spcPts val="0"/>
              </a:spcBef>
              <a:spcAft>
                <a:spcPts val="0"/>
              </a:spcAft>
              <a:buNone/>
            </a:pPr>
            <a:r>
              <a:rPr lang="en-US" sz="1200">
                <a:solidFill>
                  <a:schemeClr val="dk1"/>
                </a:solidFill>
                <a:latin typeface="Cambria Math"/>
                <a:ea typeface="Cambria Math"/>
                <a:cs typeface="Cambria Math"/>
                <a:sym typeface="Cambria Math"/>
              </a:rPr>
              <a:t>{e</a:t>
            </a:r>
            <a:r>
              <a:rPr baseline="-25000" lang="en-US" sz="1200">
                <a:solidFill>
                  <a:schemeClr val="dk1"/>
                </a:solidFill>
                <a:latin typeface="Cambria Math"/>
                <a:ea typeface="Cambria Math"/>
                <a:cs typeface="Cambria Math"/>
                <a:sym typeface="Cambria Math"/>
              </a:rPr>
              <a:t>1</a:t>
            </a:r>
            <a:r>
              <a:rPr lang="en-US" sz="1200">
                <a:solidFill>
                  <a:schemeClr val="dk1"/>
                </a:solidFill>
                <a:latin typeface="Cambria Math"/>
                <a:ea typeface="Cambria Math"/>
                <a:cs typeface="Cambria Math"/>
                <a:sym typeface="Cambria Math"/>
              </a:rPr>
              <a:t>, … , e</a:t>
            </a:r>
            <a:r>
              <a:rPr baseline="-25000" lang="en-US" sz="1200">
                <a:solidFill>
                  <a:schemeClr val="dk1"/>
                </a:solidFill>
                <a:latin typeface="Cambria Math"/>
                <a:ea typeface="Cambria Math"/>
                <a:cs typeface="Cambria Math"/>
                <a:sym typeface="Cambria Math"/>
              </a:rPr>
              <a:t>f</a:t>
            </a:r>
            <a:r>
              <a:rPr lang="en-US" sz="1200">
                <a:solidFill>
                  <a:schemeClr val="dk1"/>
                </a:solidFill>
                <a:latin typeface="Cambria Math"/>
                <a:ea typeface="Cambria Math"/>
                <a:cs typeface="Cambria Math"/>
                <a:sym typeface="Cambria Math"/>
              </a:rPr>
              <a:t>}</a:t>
            </a:r>
            <a:endParaRPr/>
          </a:p>
          <a:p>
            <a:pPr indent="0" lvl="0" marL="0" marR="0" rtl="0" algn="ctr">
              <a:spcBef>
                <a:spcPts val="0"/>
              </a:spcBef>
              <a:spcAft>
                <a:spcPts val="0"/>
              </a:spcAft>
              <a:buNone/>
            </a:pPr>
            <a:r>
              <a:rPr lang="en-US" sz="1200">
                <a:solidFill>
                  <a:schemeClr val="dk1"/>
                </a:solidFill>
                <a:latin typeface="Cambria Math"/>
                <a:ea typeface="Cambria Math"/>
                <a:cs typeface="Cambria Math"/>
                <a:sym typeface="Cambria Math"/>
              </a:rPr>
              <a:t>e.g. {blob_white, blob_red etc.}</a:t>
            </a:r>
            <a:endParaRPr/>
          </a:p>
        </p:txBody>
      </p:sp>
      <p:sp>
        <p:nvSpPr>
          <p:cNvPr id="397" name="Google Shape;397;p27"/>
          <p:cNvSpPr txBox="1"/>
          <p:nvPr/>
        </p:nvSpPr>
        <p:spPr>
          <a:xfrm>
            <a:off x="1557603" y="4752975"/>
            <a:ext cx="2223822" cy="67710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Attributes</a:t>
            </a:r>
            <a:endParaRPr/>
          </a:p>
          <a:p>
            <a:pPr indent="0" lvl="0" marL="0" marR="0" rtl="0" algn="ctr">
              <a:spcBef>
                <a:spcPts val="0"/>
              </a:spcBef>
              <a:spcAft>
                <a:spcPts val="0"/>
              </a:spcAft>
              <a:buNone/>
            </a:pPr>
            <a:r>
              <a:rPr lang="en-US" sz="1200">
                <a:solidFill>
                  <a:schemeClr val="dk1"/>
                </a:solidFill>
                <a:latin typeface="Cambria Math"/>
                <a:ea typeface="Cambria Math"/>
                <a:cs typeface="Cambria Math"/>
                <a:sym typeface="Cambria Math"/>
              </a:rPr>
              <a:t>{b</a:t>
            </a:r>
            <a:r>
              <a:rPr baseline="-25000" lang="en-US" sz="1200">
                <a:solidFill>
                  <a:schemeClr val="dk1"/>
                </a:solidFill>
                <a:latin typeface="Cambria Math"/>
                <a:ea typeface="Cambria Math"/>
                <a:cs typeface="Cambria Math"/>
                <a:sym typeface="Cambria Math"/>
              </a:rPr>
              <a:t>1</a:t>
            </a:r>
            <a:r>
              <a:rPr lang="en-US" sz="1200">
                <a:solidFill>
                  <a:schemeClr val="dk1"/>
                </a:solidFill>
                <a:latin typeface="Cambria Math"/>
                <a:ea typeface="Cambria Math"/>
                <a:cs typeface="Cambria Math"/>
                <a:sym typeface="Cambria Math"/>
              </a:rPr>
              <a:t>, … , b</a:t>
            </a:r>
            <a:r>
              <a:rPr baseline="-25000" lang="en-US" sz="1200">
                <a:solidFill>
                  <a:schemeClr val="dk1"/>
                </a:solidFill>
                <a:latin typeface="Cambria Math"/>
                <a:ea typeface="Cambria Math"/>
                <a:cs typeface="Cambria Math"/>
                <a:sym typeface="Cambria Math"/>
              </a:rPr>
              <a:t>g</a:t>
            </a:r>
            <a:r>
              <a:rPr lang="en-US" sz="1200">
                <a:solidFill>
                  <a:schemeClr val="dk1"/>
                </a:solidFill>
                <a:latin typeface="Cambria Math"/>
                <a:ea typeface="Cambria Math"/>
                <a:cs typeface="Cambria Math"/>
                <a:sym typeface="Cambria Math"/>
              </a:rPr>
              <a:t>}</a:t>
            </a:r>
            <a:endParaRPr/>
          </a:p>
          <a:p>
            <a:pPr indent="0" lvl="0" marL="0" marR="0" rtl="0" algn="ctr">
              <a:spcBef>
                <a:spcPts val="0"/>
              </a:spcBef>
              <a:spcAft>
                <a:spcPts val="0"/>
              </a:spcAft>
              <a:buNone/>
            </a:pPr>
            <a:r>
              <a:rPr lang="en-US" sz="1200">
                <a:solidFill>
                  <a:schemeClr val="dk1"/>
                </a:solidFill>
                <a:latin typeface="Cambria Math"/>
                <a:ea typeface="Cambria Math"/>
                <a:cs typeface="Cambria Math"/>
                <a:sym typeface="Cambria Math"/>
              </a:rPr>
              <a:t>e.g. {size, center-x, center-y}</a:t>
            </a:r>
            <a:endParaRPr/>
          </a:p>
        </p:txBody>
      </p:sp>
      <p:sp>
        <p:nvSpPr>
          <p:cNvPr id="398" name="Google Shape;398;p27"/>
          <p:cNvSpPr txBox="1"/>
          <p:nvPr/>
        </p:nvSpPr>
        <p:spPr>
          <a:xfrm>
            <a:off x="0" y="5774424"/>
            <a:ext cx="3127772" cy="49244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Values</a:t>
            </a:r>
            <a:endParaRPr/>
          </a:p>
          <a:p>
            <a:pPr indent="0" lvl="0" marL="0" marR="0" rtl="0" algn="ctr">
              <a:spcBef>
                <a:spcPts val="0"/>
              </a:spcBef>
              <a:spcAft>
                <a:spcPts val="0"/>
              </a:spcAft>
              <a:buNone/>
            </a:pPr>
            <a:r>
              <a:rPr i="1" lang="en-US" sz="1200">
                <a:solidFill>
                  <a:schemeClr val="dk1"/>
                </a:solidFill>
                <a:latin typeface="Cambria Math"/>
                <a:ea typeface="Cambria Math"/>
                <a:cs typeface="Cambria Math"/>
                <a:sym typeface="Cambria Math"/>
              </a:rPr>
              <a:t>continuous </a:t>
            </a:r>
            <a:r>
              <a:rPr lang="en-US" sz="1200">
                <a:solidFill>
                  <a:schemeClr val="dk1"/>
                </a:solidFill>
                <a:latin typeface="Cambria Math"/>
                <a:ea typeface="Cambria Math"/>
                <a:cs typeface="Cambria Math"/>
                <a:sym typeface="Cambria Math"/>
              </a:rPr>
              <a:t>[p, q] or </a:t>
            </a:r>
            <a:r>
              <a:rPr i="1" lang="en-US" sz="1200">
                <a:solidFill>
                  <a:schemeClr val="dk1"/>
                </a:solidFill>
                <a:latin typeface="Cambria Math"/>
                <a:ea typeface="Cambria Math"/>
                <a:cs typeface="Cambria Math"/>
                <a:sym typeface="Cambria Math"/>
              </a:rPr>
              <a:t>discrete </a:t>
            </a:r>
            <a:r>
              <a:rPr lang="en-US" sz="1200">
                <a:solidFill>
                  <a:schemeClr val="dk1"/>
                </a:solidFill>
                <a:latin typeface="Cambria Math"/>
                <a:ea typeface="Cambria Math"/>
                <a:cs typeface="Cambria Math"/>
                <a:sym typeface="Cambria Math"/>
              </a:rPr>
              <a:t>{v</a:t>
            </a:r>
            <a:r>
              <a:rPr baseline="-25000" lang="en-US" sz="1200">
                <a:solidFill>
                  <a:schemeClr val="dk1"/>
                </a:solidFill>
                <a:latin typeface="Cambria Math"/>
                <a:ea typeface="Cambria Math"/>
                <a:cs typeface="Cambria Math"/>
                <a:sym typeface="Cambria Math"/>
              </a:rPr>
              <a:t>1</a:t>
            </a:r>
            <a:r>
              <a:rPr lang="en-US" sz="1200">
                <a:solidFill>
                  <a:schemeClr val="dk1"/>
                </a:solidFill>
                <a:latin typeface="Cambria Math"/>
                <a:ea typeface="Cambria Math"/>
                <a:cs typeface="Cambria Math"/>
                <a:sym typeface="Cambria Math"/>
              </a:rPr>
              <a:t>, v</a:t>
            </a:r>
            <a:r>
              <a:rPr baseline="-25000" lang="en-US" sz="1200">
                <a:solidFill>
                  <a:schemeClr val="dk1"/>
                </a:solidFill>
                <a:latin typeface="Cambria Math"/>
                <a:ea typeface="Cambria Math"/>
                <a:cs typeface="Cambria Math"/>
                <a:sym typeface="Cambria Math"/>
              </a:rPr>
              <a:t>2</a:t>
            </a:r>
            <a:r>
              <a:rPr lang="en-US" sz="1200">
                <a:solidFill>
                  <a:schemeClr val="dk1"/>
                </a:solidFill>
                <a:latin typeface="Cambria Math"/>
                <a:ea typeface="Cambria Math"/>
                <a:cs typeface="Cambria Math"/>
                <a:sym typeface="Cambria Math"/>
              </a:rPr>
              <a:t>, … , v</a:t>
            </a:r>
            <a:r>
              <a:rPr baseline="-25000" lang="en-US" sz="1200">
                <a:solidFill>
                  <a:schemeClr val="dk1"/>
                </a:solidFill>
                <a:latin typeface="Cambria Math"/>
                <a:ea typeface="Cambria Math"/>
                <a:cs typeface="Cambria Math"/>
                <a:sym typeface="Cambria Math"/>
              </a:rPr>
              <a:t>h</a:t>
            </a:r>
            <a:r>
              <a:rPr lang="en-US" sz="1200">
                <a:solidFill>
                  <a:schemeClr val="dk1"/>
                </a:solidFill>
                <a:latin typeface="Cambria Math"/>
                <a:ea typeface="Cambria Math"/>
                <a:cs typeface="Cambria Math"/>
                <a:sym typeface="Cambria Math"/>
              </a:rPr>
              <a:t>}</a:t>
            </a:r>
            <a:endParaRPr/>
          </a:p>
        </p:txBody>
      </p:sp>
      <p:sp>
        <p:nvSpPr>
          <p:cNvPr id="399" name="Google Shape;399;p27"/>
          <p:cNvSpPr txBox="1"/>
          <p:nvPr/>
        </p:nvSpPr>
        <p:spPr>
          <a:xfrm>
            <a:off x="3711244" y="2895600"/>
            <a:ext cx="2156156" cy="67710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Sensors</a:t>
            </a:r>
            <a:endParaRPr/>
          </a:p>
          <a:p>
            <a:pPr indent="0" lvl="0" marL="0" marR="0" rtl="0" algn="ctr">
              <a:spcBef>
                <a:spcPts val="0"/>
              </a:spcBef>
              <a:spcAft>
                <a:spcPts val="0"/>
              </a:spcAft>
              <a:buNone/>
            </a:pPr>
            <a:r>
              <a:rPr lang="en-US" sz="1200">
                <a:solidFill>
                  <a:schemeClr val="dk1"/>
                </a:solidFill>
                <a:latin typeface="Cambria Math"/>
                <a:ea typeface="Cambria Math"/>
                <a:cs typeface="Cambria Math"/>
                <a:sym typeface="Cambria Math"/>
              </a:rPr>
              <a:t>{s</a:t>
            </a:r>
            <a:r>
              <a:rPr baseline="-25000" lang="en-US" sz="1200">
                <a:solidFill>
                  <a:schemeClr val="dk1"/>
                </a:solidFill>
                <a:latin typeface="Cambria Math"/>
                <a:ea typeface="Cambria Math"/>
                <a:cs typeface="Cambria Math"/>
                <a:sym typeface="Cambria Math"/>
              </a:rPr>
              <a:t>1</a:t>
            </a:r>
            <a:r>
              <a:rPr lang="en-US" sz="1200">
                <a:solidFill>
                  <a:schemeClr val="dk1"/>
                </a:solidFill>
                <a:latin typeface="Cambria Math"/>
                <a:ea typeface="Cambria Math"/>
                <a:cs typeface="Cambria Math"/>
                <a:sym typeface="Cambria Math"/>
              </a:rPr>
              <a:t>, s</a:t>
            </a:r>
            <a:r>
              <a:rPr baseline="-25000" lang="en-US" sz="1200">
                <a:solidFill>
                  <a:schemeClr val="dk1"/>
                </a:solidFill>
                <a:latin typeface="Cambria Math"/>
                <a:ea typeface="Cambria Math"/>
                <a:cs typeface="Cambria Math"/>
                <a:sym typeface="Cambria Math"/>
              </a:rPr>
              <a:t>2</a:t>
            </a:r>
            <a:r>
              <a:rPr lang="en-US" sz="1200">
                <a:solidFill>
                  <a:schemeClr val="dk1"/>
                </a:solidFill>
                <a:latin typeface="Cambria Math"/>
                <a:ea typeface="Cambria Math"/>
                <a:cs typeface="Cambria Math"/>
                <a:sym typeface="Cambria Math"/>
              </a:rPr>
              <a:t>, … , s</a:t>
            </a:r>
            <a:r>
              <a:rPr baseline="-25000" lang="en-US" sz="1200">
                <a:solidFill>
                  <a:schemeClr val="dk1"/>
                </a:solidFill>
                <a:latin typeface="Cambria Math"/>
                <a:ea typeface="Cambria Math"/>
                <a:cs typeface="Cambria Math"/>
                <a:sym typeface="Cambria Math"/>
              </a:rPr>
              <a:t>n</a:t>
            </a:r>
            <a:r>
              <a:rPr lang="en-US" sz="1200">
                <a:solidFill>
                  <a:schemeClr val="dk1"/>
                </a:solidFill>
                <a:latin typeface="Cambria Math"/>
                <a:ea typeface="Cambria Math"/>
                <a:cs typeface="Cambria Math"/>
                <a:sym typeface="Cambria Math"/>
              </a:rPr>
              <a:t>}</a:t>
            </a:r>
            <a:endParaRPr/>
          </a:p>
          <a:p>
            <a:pPr indent="0" lvl="0" marL="0" marR="0" rtl="0" algn="ctr">
              <a:spcBef>
                <a:spcPts val="0"/>
              </a:spcBef>
              <a:spcAft>
                <a:spcPts val="0"/>
              </a:spcAft>
              <a:buNone/>
            </a:pPr>
            <a:r>
              <a:rPr lang="en-US" sz="1200">
                <a:solidFill>
                  <a:schemeClr val="dk1"/>
                </a:solidFill>
                <a:latin typeface="Cambria Math"/>
                <a:ea typeface="Cambria Math"/>
                <a:cs typeface="Cambria Math"/>
                <a:sym typeface="Cambria Math"/>
              </a:rPr>
              <a:t>e.g. {proximity, camera, goal}</a:t>
            </a:r>
            <a:endParaRPr sz="1200">
              <a:solidFill>
                <a:schemeClr val="dk1"/>
              </a:solidFill>
              <a:latin typeface="Calibri"/>
              <a:ea typeface="Calibri"/>
              <a:cs typeface="Calibri"/>
              <a:sym typeface="Calibri"/>
            </a:endParaRPr>
          </a:p>
        </p:txBody>
      </p:sp>
      <p:cxnSp>
        <p:nvCxnSpPr>
          <p:cNvPr id="400" name="Google Shape;400;p27"/>
          <p:cNvCxnSpPr>
            <a:stCxn id="398" idx="0"/>
            <a:endCxn id="397" idx="2"/>
          </p:cNvCxnSpPr>
          <p:nvPr/>
        </p:nvCxnSpPr>
        <p:spPr>
          <a:xfrm flipH="1" rot="10800000">
            <a:off x="1563886" y="5430024"/>
            <a:ext cx="1105500" cy="344400"/>
          </a:xfrm>
          <a:prstGeom prst="straightConnector1">
            <a:avLst/>
          </a:prstGeom>
          <a:noFill/>
          <a:ln cap="flat" cmpd="sng" w="19050">
            <a:solidFill>
              <a:srgbClr val="4A7DBA"/>
            </a:solidFill>
            <a:prstDash val="solid"/>
            <a:round/>
            <a:headEnd len="sm" w="sm" type="none"/>
            <a:tailEnd len="med" w="med" type="stealth"/>
          </a:ln>
        </p:spPr>
      </p:cxnSp>
      <p:cxnSp>
        <p:nvCxnSpPr>
          <p:cNvPr id="401" name="Google Shape;401;p27"/>
          <p:cNvCxnSpPr>
            <a:stCxn id="397" idx="0"/>
            <a:endCxn id="396" idx="2"/>
          </p:cNvCxnSpPr>
          <p:nvPr/>
        </p:nvCxnSpPr>
        <p:spPr>
          <a:xfrm flipH="1" rot="10800000">
            <a:off x="2669514" y="4477575"/>
            <a:ext cx="1085100" cy="275400"/>
          </a:xfrm>
          <a:prstGeom prst="straightConnector1">
            <a:avLst/>
          </a:prstGeom>
          <a:noFill/>
          <a:ln cap="flat" cmpd="sng" w="19050">
            <a:solidFill>
              <a:srgbClr val="4A7DBA"/>
            </a:solidFill>
            <a:prstDash val="solid"/>
            <a:round/>
            <a:headEnd len="sm" w="sm" type="none"/>
            <a:tailEnd len="med" w="med" type="stealth"/>
          </a:ln>
        </p:spPr>
      </p:cxnSp>
      <p:cxnSp>
        <p:nvCxnSpPr>
          <p:cNvPr id="402" name="Google Shape;402;p27"/>
          <p:cNvCxnSpPr>
            <a:stCxn id="396" idx="0"/>
            <a:endCxn id="399" idx="2"/>
          </p:cNvCxnSpPr>
          <p:nvPr/>
        </p:nvCxnSpPr>
        <p:spPr>
          <a:xfrm flipH="1" rot="10800000">
            <a:off x="3754540" y="3572775"/>
            <a:ext cx="1034700" cy="227700"/>
          </a:xfrm>
          <a:prstGeom prst="straightConnector1">
            <a:avLst/>
          </a:prstGeom>
          <a:noFill/>
          <a:ln cap="flat" cmpd="sng" w="19050">
            <a:solidFill>
              <a:srgbClr val="4A7DBA"/>
            </a:solidFill>
            <a:prstDash val="solid"/>
            <a:round/>
            <a:headEnd len="sm" w="sm" type="none"/>
            <a:tailEnd len="med" w="med" type="stealth"/>
          </a:ln>
        </p:spPr>
      </p:cxnSp>
      <p:cxnSp>
        <p:nvCxnSpPr>
          <p:cNvPr id="403" name="Google Shape;403;p27"/>
          <p:cNvCxnSpPr>
            <a:stCxn id="399" idx="0"/>
            <a:endCxn id="394" idx="2"/>
          </p:cNvCxnSpPr>
          <p:nvPr/>
        </p:nvCxnSpPr>
        <p:spPr>
          <a:xfrm rot="10800000">
            <a:off x="3523322" y="2783700"/>
            <a:ext cx="1266000" cy="111900"/>
          </a:xfrm>
          <a:prstGeom prst="straightConnector1">
            <a:avLst/>
          </a:prstGeom>
          <a:noFill/>
          <a:ln cap="flat" cmpd="sng" w="19050">
            <a:solidFill>
              <a:srgbClr val="4A7DBA"/>
            </a:solidFill>
            <a:prstDash val="solid"/>
            <a:round/>
            <a:headEnd len="sm" w="sm" type="none"/>
            <a:tailEnd len="med" w="med" type="stealth"/>
          </a:ln>
        </p:spPr>
      </p:cxnSp>
      <p:cxnSp>
        <p:nvCxnSpPr>
          <p:cNvPr id="404" name="Google Shape;404;p27"/>
          <p:cNvCxnSpPr>
            <a:stCxn id="394" idx="0"/>
            <a:endCxn id="395" idx="2"/>
          </p:cNvCxnSpPr>
          <p:nvPr/>
        </p:nvCxnSpPr>
        <p:spPr>
          <a:xfrm rot="10800000">
            <a:off x="2290673" y="2139706"/>
            <a:ext cx="1232700" cy="151500"/>
          </a:xfrm>
          <a:prstGeom prst="straightConnector1">
            <a:avLst/>
          </a:prstGeom>
          <a:noFill/>
          <a:ln cap="flat" cmpd="sng" w="19050">
            <a:solidFill>
              <a:srgbClr val="4A7DBA"/>
            </a:solidFill>
            <a:prstDash val="solid"/>
            <a:round/>
            <a:headEnd len="sm" w="sm" type="none"/>
            <a:tailEnd len="med" w="med" type="stealth"/>
          </a:ln>
        </p:spPr>
      </p:cxnSp>
      <p:cxnSp>
        <p:nvCxnSpPr>
          <p:cNvPr id="405" name="Google Shape;405;p27"/>
          <p:cNvCxnSpPr>
            <a:stCxn id="391" idx="0"/>
            <a:endCxn id="393" idx="2"/>
          </p:cNvCxnSpPr>
          <p:nvPr/>
        </p:nvCxnSpPr>
        <p:spPr>
          <a:xfrm rot="10800000">
            <a:off x="6294237" y="1584900"/>
            <a:ext cx="0" cy="1310700"/>
          </a:xfrm>
          <a:prstGeom prst="straightConnector1">
            <a:avLst/>
          </a:prstGeom>
          <a:noFill/>
          <a:ln cap="flat" cmpd="sng" w="19050">
            <a:solidFill>
              <a:srgbClr val="4A7DBA"/>
            </a:solidFill>
            <a:prstDash val="solid"/>
            <a:round/>
            <a:headEnd len="sm" w="sm" type="none"/>
            <a:tailEnd len="med" w="med" type="stealth"/>
          </a:ln>
        </p:spPr>
      </p:cxnSp>
      <p:cxnSp>
        <p:nvCxnSpPr>
          <p:cNvPr id="406" name="Google Shape;406;p27"/>
          <p:cNvCxnSpPr>
            <a:stCxn id="392" idx="0"/>
            <a:endCxn id="393" idx="2"/>
          </p:cNvCxnSpPr>
          <p:nvPr/>
        </p:nvCxnSpPr>
        <p:spPr>
          <a:xfrm rot="10800000">
            <a:off x="6294266" y="1584900"/>
            <a:ext cx="1635900" cy="1310700"/>
          </a:xfrm>
          <a:prstGeom prst="straightConnector1">
            <a:avLst/>
          </a:prstGeom>
          <a:noFill/>
          <a:ln cap="flat" cmpd="sng" w="19050">
            <a:solidFill>
              <a:srgbClr val="4A7DBA"/>
            </a:solidFill>
            <a:prstDash val="solid"/>
            <a:round/>
            <a:headEnd len="sm" w="sm" type="none"/>
            <a:tailEnd len="med" w="med" type="stealth"/>
          </a:ln>
        </p:spPr>
      </p:cxnSp>
      <p:cxnSp>
        <p:nvCxnSpPr>
          <p:cNvPr id="407" name="Google Shape;407;p27"/>
          <p:cNvCxnSpPr>
            <a:stCxn id="399" idx="0"/>
            <a:endCxn id="393" idx="2"/>
          </p:cNvCxnSpPr>
          <p:nvPr/>
        </p:nvCxnSpPr>
        <p:spPr>
          <a:xfrm flipH="1" rot="10800000">
            <a:off x="4789322" y="1584900"/>
            <a:ext cx="1504800" cy="1310700"/>
          </a:xfrm>
          <a:prstGeom prst="straightConnector1">
            <a:avLst/>
          </a:prstGeom>
          <a:noFill/>
          <a:ln cap="flat" cmpd="sng" w="19050">
            <a:solidFill>
              <a:srgbClr val="4A7DBA"/>
            </a:solidFill>
            <a:prstDash val="solid"/>
            <a:round/>
            <a:headEnd len="sm" w="sm" type="none"/>
            <a:tailEnd len="med" w="med" type="stealth"/>
          </a:ln>
        </p:spPr>
      </p:cxnSp>
      <p:pic>
        <p:nvPicPr>
          <p:cNvPr id="408" name="Google Shape;408;p27"/>
          <p:cNvPicPr preferRelativeResize="0"/>
          <p:nvPr/>
        </p:nvPicPr>
        <p:blipFill rotWithShape="1">
          <a:blip r:embed="rId3">
            <a:alphaModFix/>
          </a:blip>
          <a:srcRect b="0" l="0" r="0" t="0"/>
          <a:stretch/>
        </p:blipFill>
        <p:spPr>
          <a:xfrm>
            <a:off x="338928" y="2998368"/>
            <a:ext cx="1242755" cy="1188720"/>
          </a:xfrm>
          <a:prstGeom prst="rect">
            <a:avLst/>
          </a:prstGeom>
          <a:noFill/>
          <a:ln>
            <a:noFill/>
          </a:ln>
        </p:spPr>
      </p:pic>
      <p:sp>
        <p:nvSpPr>
          <p:cNvPr id="409" name="Google Shape;409;p27"/>
          <p:cNvSpPr txBox="1"/>
          <p:nvPr/>
        </p:nvSpPr>
        <p:spPr>
          <a:xfrm>
            <a:off x="4805044" y="4898850"/>
            <a:ext cx="4110356" cy="15019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Predictions</a:t>
            </a:r>
            <a:endParaRPr/>
          </a:p>
          <a:p>
            <a:pPr indent="0" lvl="0" marL="0" marR="0" rtl="0" algn="ctr">
              <a:spcBef>
                <a:spcPts val="0"/>
              </a:spcBef>
              <a:spcAft>
                <a:spcPts val="0"/>
              </a:spcAft>
              <a:buNone/>
            </a:pPr>
            <a:r>
              <a:rPr lang="en-US" sz="1200">
                <a:solidFill>
                  <a:schemeClr val="dk1"/>
                </a:solidFill>
                <a:latin typeface="Cambria Math"/>
                <a:ea typeface="Cambria Math"/>
                <a:cs typeface="Cambria Math"/>
                <a:sym typeface="Cambria Math"/>
              </a:rPr>
              <a:t>Prediction for t is a forecasted observation in CNF prior to t</a:t>
            </a:r>
            <a:endParaRPr/>
          </a:p>
          <a:p>
            <a:pPr indent="0" lvl="0" marL="0" marR="0" rtl="0" algn="ctr">
              <a:spcBef>
                <a:spcPts val="0"/>
              </a:spcBef>
              <a:spcAft>
                <a:spcPts val="0"/>
              </a:spcAft>
              <a:buNone/>
            </a:pPr>
            <a:r>
              <a:rPr lang="en-US" sz="1200">
                <a:solidFill>
                  <a:schemeClr val="dk1"/>
                </a:solidFill>
                <a:latin typeface="Cambria Math"/>
                <a:ea typeface="Cambria Math"/>
                <a:cs typeface="Cambria Math"/>
                <a:sym typeface="Cambria Math"/>
              </a:rPr>
              <a:t>P</a:t>
            </a:r>
            <a:r>
              <a:rPr baseline="-25000" lang="en-US" sz="1200">
                <a:solidFill>
                  <a:schemeClr val="dk1"/>
                </a:solidFill>
                <a:latin typeface="Cambria Math"/>
                <a:ea typeface="Cambria Math"/>
                <a:cs typeface="Cambria Math"/>
                <a:sym typeface="Cambria Math"/>
              </a:rPr>
              <a:t>t </a:t>
            </a:r>
            <a:r>
              <a:rPr lang="en-US" sz="1200">
                <a:solidFill>
                  <a:schemeClr val="dk1"/>
                </a:solidFill>
                <a:latin typeface="Cambria Math"/>
                <a:ea typeface="Cambria Math"/>
                <a:cs typeface="Cambria Math"/>
                <a:sym typeface="Cambria Math"/>
              </a:rPr>
              <a:t>= {(s</a:t>
            </a:r>
            <a:r>
              <a:rPr baseline="-25000" lang="en-US" sz="1200">
                <a:solidFill>
                  <a:schemeClr val="dk1"/>
                </a:solidFill>
                <a:latin typeface="Cambria Math"/>
                <a:ea typeface="Cambria Math"/>
                <a:cs typeface="Cambria Math"/>
                <a:sym typeface="Cambria Math"/>
              </a:rPr>
              <a:t>1</a:t>
            </a:r>
            <a:r>
              <a:rPr lang="en-US" sz="1200">
                <a:solidFill>
                  <a:schemeClr val="dk1"/>
                </a:solidFill>
                <a:latin typeface="Cambria Math"/>
                <a:ea typeface="Cambria Math"/>
                <a:cs typeface="Cambria Math"/>
                <a:sym typeface="Cambria Math"/>
              </a:rPr>
              <a:t>e</a:t>
            </a:r>
            <a:r>
              <a:rPr baseline="-25000" lang="en-US" sz="1200">
                <a:solidFill>
                  <a:schemeClr val="dk1"/>
                </a:solidFill>
                <a:latin typeface="Cambria Math"/>
                <a:ea typeface="Cambria Math"/>
                <a:cs typeface="Cambria Math"/>
                <a:sym typeface="Cambria Math"/>
              </a:rPr>
              <a:t>1</a:t>
            </a:r>
            <a:r>
              <a:rPr lang="en-US" sz="1200">
                <a:solidFill>
                  <a:schemeClr val="dk1"/>
                </a:solidFill>
                <a:latin typeface="Cambria Math"/>
                <a:ea typeface="Cambria Math"/>
                <a:cs typeface="Cambria Math"/>
                <a:sym typeface="Cambria Math"/>
              </a:rPr>
              <a:t>b</a:t>
            </a:r>
            <a:r>
              <a:rPr baseline="-25000" lang="en-US" sz="1200">
                <a:solidFill>
                  <a:schemeClr val="dk1"/>
                </a:solidFill>
                <a:latin typeface="Cambria Math"/>
                <a:ea typeface="Cambria Math"/>
                <a:cs typeface="Cambria Math"/>
                <a:sym typeface="Cambria Math"/>
              </a:rPr>
              <a:t>1</a:t>
            </a:r>
            <a:r>
              <a:rPr lang="en-US" sz="1200">
                <a:solidFill>
                  <a:schemeClr val="dk1"/>
                </a:solidFill>
                <a:latin typeface="Cambria Math"/>
                <a:ea typeface="Cambria Math"/>
                <a:cs typeface="Cambria Math"/>
                <a:sym typeface="Cambria Math"/>
              </a:rPr>
              <a:t>◉v</a:t>
            </a:r>
            <a:r>
              <a:rPr baseline="-25000" lang="en-US" sz="1200">
                <a:solidFill>
                  <a:schemeClr val="dk1"/>
                </a:solidFill>
                <a:latin typeface="Cambria Math"/>
                <a:ea typeface="Cambria Math"/>
                <a:cs typeface="Cambria Math"/>
                <a:sym typeface="Cambria Math"/>
              </a:rPr>
              <a:t>1</a:t>
            </a:r>
            <a:r>
              <a:rPr lang="en-US" sz="1200">
                <a:solidFill>
                  <a:schemeClr val="dk1"/>
                </a:solidFill>
                <a:latin typeface="Cambria Math"/>
                <a:ea typeface="Cambria Math"/>
                <a:cs typeface="Cambria Math"/>
                <a:sym typeface="Cambria Math"/>
              </a:rPr>
              <a:t>) ∧  … ∧ </a:t>
            </a:r>
            <a:r>
              <a:rPr lang="en-US" sz="1200">
                <a:solidFill>
                  <a:schemeClr val="dk1"/>
                </a:solidFill>
                <a:latin typeface="Calibri"/>
                <a:ea typeface="Calibri"/>
                <a:cs typeface="Calibri"/>
                <a:sym typeface="Calibri"/>
              </a:rPr>
              <a:t>¬</a:t>
            </a:r>
            <a:r>
              <a:rPr lang="en-US" sz="1200">
                <a:solidFill>
                  <a:schemeClr val="dk1"/>
                </a:solidFill>
                <a:latin typeface="Cambria Math"/>
                <a:ea typeface="Cambria Math"/>
                <a:cs typeface="Cambria Math"/>
                <a:sym typeface="Cambria Math"/>
              </a:rPr>
              <a:t>(s</a:t>
            </a:r>
            <a:r>
              <a:rPr baseline="-25000" lang="en-US" sz="1200">
                <a:solidFill>
                  <a:schemeClr val="dk1"/>
                </a:solidFill>
                <a:latin typeface="Cambria Math"/>
                <a:ea typeface="Cambria Math"/>
                <a:cs typeface="Cambria Math"/>
                <a:sym typeface="Cambria Math"/>
              </a:rPr>
              <a:t>2</a:t>
            </a:r>
            <a:r>
              <a:rPr lang="en-US" sz="1200">
                <a:solidFill>
                  <a:schemeClr val="dk1"/>
                </a:solidFill>
                <a:latin typeface="Cambria Math"/>
                <a:ea typeface="Cambria Math"/>
                <a:cs typeface="Cambria Math"/>
                <a:sym typeface="Cambria Math"/>
              </a:rPr>
              <a:t>e</a:t>
            </a:r>
            <a:r>
              <a:rPr baseline="-25000" lang="en-US" sz="1200">
                <a:solidFill>
                  <a:schemeClr val="dk1"/>
                </a:solidFill>
                <a:latin typeface="Cambria Math"/>
                <a:ea typeface="Cambria Math"/>
                <a:cs typeface="Cambria Math"/>
                <a:sym typeface="Cambria Math"/>
              </a:rPr>
              <a:t>1</a:t>
            </a:r>
            <a:r>
              <a:rPr lang="en-US" sz="1200">
                <a:solidFill>
                  <a:schemeClr val="dk1"/>
                </a:solidFill>
                <a:latin typeface="Cambria Math"/>
                <a:ea typeface="Cambria Math"/>
                <a:cs typeface="Cambria Math"/>
                <a:sym typeface="Cambria Math"/>
              </a:rPr>
              <a:t>b</a:t>
            </a:r>
            <a:r>
              <a:rPr baseline="-25000" lang="en-US" sz="1200">
                <a:solidFill>
                  <a:schemeClr val="dk1"/>
                </a:solidFill>
                <a:latin typeface="Cambria Math"/>
                <a:ea typeface="Cambria Math"/>
                <a:cs typeface="Cambria Math"/>
                <a:sym typeface="Cambria Math"/>
              </a:rPr>
              <a:t>1</a:t>
            </a:r>
            <a:r>
              <a:rPr lang="en-US" sz="1200">
                <a:solidFill>
                  <a:schemeClr val="dk1"/>
                </a:solidFill>
                <a:latin typeface="Cambria Math"/>
                <a:ea typeface="Cambria Math"/>
                <a:cs typeface="Cambria Math"/>
                <a:sym typeface="Cambria Math"/>
              </a:rPr>
              <a:t>◉v</a:t>
            </a:r>
            <a:r>
              <a:rPr baseline="-25000" lang="en-US" sz="1200">
                <a:solidFill>
                  <a:schemeClr val="dk1"/>
                </a:solidFill>
                <a:latin typeface="Cambria Math"/>
                <a:ea typeface="Cambria Math"/>
                <a:cs typeface="Cambria Math"/>
                <a:sym typeface="Cambria Math"/>
              </a:rPr>
              <a:t>k</a:t>
            </a:r>
            <a:r>
              <a:rPr lang="en-US" sz="1200">
                <a:solidFill>
                  <a:schemeClr val="dk1"/>
                </a:solidFill>
                <a:latin typeface="Cambria Math"/>
                <a:ea typeface="Cambria Math"/>
                <a:cs typeface="Cambria Math"/>
                <a:sym typeface="Cambria Math"/>
              </a:rPr>
              <a:t>)}</a:t>
            </a:r>
            <a:endParaRPr/>
          </a:p>
          <a:p>
            <a:pPr indent="0" lvl="0" marL="0" marR="0" rtl="0" algn="ctr">
              <a:spcBef>
                <a:spcPts val="0"/>
              </a:spcBef>
              <a:spcAft>
                <a:spcPts val="0"/>
              </a:spcAft>
              <a:buNone/>
            </a:pPr>
            <a:r>
              <a:rPr lang="en-US" sz="1200">
                <a:solidFill>
                  <a:schemeClr val="dk1"/>
                </a:solidFill>
                <a:latin typeface="Cambria Math"/>
                <a:ea typeface="Cambria Math"/>
                <a:cs typeface="Cambria Math"/>
                <a:sym typeface="Cambria Math"/>
              </a:rPr>
              <a:t>True when O</a:t>
            </a:r>
            <a:r>
              <a:rPr baseline="-25000" lang="en-US" sz="1200">
                <a:solidFill>
                  <a:schemeClr val="dk1"/>
                </a:solidFill>
                <a:latin typeface="Cambria Math"/>
                <a:ea typeface="Cambria Math"/>
                <a:cs typeface="Cambria Math"/>
                <a:sym typeface="Cambria Math"/>
              </a:rPr>
              <a:t>t</a:t>
            </a:r>
            <a:r>
              <a:rPr lang="en-US" sz="1200">
                <a:solidFill>
                  <a:schemeClr val="dk1"/>
                </a:solidFill>
                <a:latin typeface="Cambria Math"/>
                <a:ea typeface="Cambria Math"/>
                <a:cs typeface="Cambria Math"/>
                <a:sym typeface="Cambria Math"/>
              </a:rPr>
              <a:t> ⊨ P</a:t>
            </a:r>
            <a:r>
              <a:rPr baseline="-25000" lang="en-US" sz="1200">
                <a:solidFill>
                  <a:schemeClr val="dk1"/>
                </a:solidFill>
                <a:latin typeface="Cambria Math"/>
                <a:ea typeface="Cambria Math"/>
                <a:cs typeface="Cambria Math"/>
                <a:sym typeface="Cambria Math"/>
              </a:rPr>
              <a:t>t</a:t>
            </a:r>
            <a:endParaRPr sz="1200">
              <a:solidFill>
                <a:schemeClr val="dk1"/>
              </a:solidFill>
              <a:latin typeface="Cambria Math"/>
              <a:ea typeface="Cambria Math"/>
              <a:cs typeface="Cambria Math"/>
              <a:sym typeface="Cambria Math"/>
            </a:endParaRPr>
          </a:p>
          <a:p>
            <a:pPr indent="0" lvl="0" marL="0" marR="0" rtl="0" algn="l">
              <a:lnSpc>
                <a:spcPct val="80000"/>
              </a:lnSpc>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ctr">
              <a:lnSpc>
                <a:spcPct val="80000"/>
              </a:lnSpc>
              <a:spcBef>
                <a:spcPts val="0"/>
              </a:spcBef>
              <a:spcAft>
                <a:spcPts val="0"/>
              </a:spcAft>
              <a:buNone/>
            </a:pPr>
            <a:r>
              <a:rPr lang="en-US" sz="1400">
                <a:solidFill>
                  <a:schemeClr val="dk1"/>
                </a:solidFill>
                <a:latin typeface="Calibri"/>
                <a:ea typeface="Calibri"/>
                <a:cs typeface="Calibri"/>
                <a:sym typeface="Calibri"/>
              </a:rPr>
              <a:t>Surprises</a:t>
            </a:r>
            <a:endParaRPr/>
          </a:p>
          <a:p>
            <a:pPr indent="0" lvl="0" marL="0" marR="0" rtl="0" algn="ctr">
              <a:lnSpc>
                <a:spcPct val="80000"/>
              </a:lnSpc>
              <a:spcBef>
                <a:spcPts val="0"/>
              </a:spcBef>
              <a:spcAft>
                <a:spcPts val="0"/>
              </a:spcAft>
              <a:buNone/>
            </a:pPr>
            <a:r>
              <a:rPr lang="en-US" sz="1200">
                <a:solidFill>
                  <a:schemeClr val="dk1"/>
                </a:solidFill>
                <a:latin typeface="Cambria Math"/>
                <a:ea typeface="Cambria Math"/>
                <a:cs typeface="Cambria Math"/>
                <a:sym typeface="Cambria Math"/>
              </a:rPr>
              <a:t>A discrepancy between a prediction and its observation at t</a:t>
            </a:r>
            <a:endParaRPr/>
          </a:p>
          <a:p>
            <a:pPr indent="0" lvl="0" marL="0" marR="0" rtl="0" algn="ctr">
              <a:lnSpc>
                <a:spcPct val="80000"/>
              </a:lnSpc>
              <a:spcBef>
                <a:spcPts val="0"/>
              </a:spcBef>
              <a:spcAft>
                <a:spcPts val="0"/>
              </a:spcAft>
              <a:buNone/>
            </a:pPr>
            <a:r>
              <a:rPr lang="en-US" sz="1200">
                <a:solidFill>
                  <a:schemeClr val="dk1"/>
                </a:solidFill>
                <a:latin typeface="Cambria Math"/>
                <a:ea typeface="Cambria Math"/>
                <a:cs typeface="Cambria Math"/>
                <a:sym typeface="Cambria Math"/>
              </a:rPr>
              <a:t>True when O</a:t>
            </a:r>
            <a:r>
              <a:rPr baseline="-25000" lang="en-US" sz="1200">
                <a:solidFill>
                  <a:schemeClr val="dk1"/>
                </a:solidFill>
                <a:latin typeface="Cambria Math"/>
                <a:ea typeface="Cambria Math"/>
                <a:cs typeface="Cambria Math"/>
                <a:sym typeface="Cambria Math"/>
              </a:rPr>
              <a:t>t</a:t>
            </a:r>
            <a:r>
              <a:rPr lang="en-US" sz="1200">
                <a:solidFill>
                  <a:schemeClr val="dk1"/>
                </a:solidFill>
                <a:latin typeface="Cambria Math"/>
                <a:ea typeface="Cambria Math"/>
                <a:cs typeface="Cambria Math"/>
                <a:sym typeface="Cambria Math"/>
              </a:rPr>
              <a:t> ⊭ P</a:t>
            </a:r>
            <a:r>
              <a:rPr baseline="-25000" lang="en-US" sz="1200">
                <a:solidFill>
                  <a:schemeClr val="dk1"/>
                </a:solidFill>
                <a:latin typeface="Cambria Math"/>
                <a:ea typeface="Cambria Math"/>
                <a:cs typeface="Cambria Math"/>
                <a:sym typeface="Cambria Math"/>
              </a:rPr>
              <a:t>t</a:t>
            </a:r>
            <a:endParaRPr sz="1200">
              <a:solidFill>
                <a:schemeClr val="dk1"/>
              </a:solidFill>
              <a:latin typeface="Cambria Math"/>
              <a:ea typeface="Cambria Math"/>
              <a:cs typeface="Cambria Math"/>
              <a:sym typeface="Cambria Math"/>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500"/>
                                        <p:tgtEl>
                                          <p:spTgt spid="3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500"/>
                                        <p:tgtEl>
                                          <p:spTgt spid="3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500"/>
                                        <p:tgtEl>
                                          <p:spTgt spid="393"/>
                                        </p:tgtEl>
                                      </p:cBhvr>
                                    </p:animEffect>
                                  </p:childTnLst>
                                </p:cTn>
                              </p:par>
                              <p:par>
                                <p:cTn fill="hold" nodeType="with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500"/>
                                        <p:tgtEl>
                                          <p:spTgt spid="405"/>
                                        </p:tgtEl>
                                      </p:cBhvr>
                                    </p:animEffect>
                                  </p:childTnLst>
                                </p:cTn>
                              </p:par>
                              <p:par>
                                <p:cTn fill="hold" nodeType="with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500"/>
                                        <p:tgtEl>
                                          <p:spTgt spid="406"/>
                                        </p:tgtEl>
                                      </p:cBhvr>
                                    </p:animEffect>
                                  </p:childTnLst>
                                </p:cTn>
                              </p:par>
                              <p:par>
                                <p:cTn fill="hold" nodeType="with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500"/>
                                        <p:tgtEl>
                                          <p:spTgt spid="4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500"/>
                                        <p:tgtEl>
                                          <p:spTgt spid="394"/>
                                        </p:tgtEl>
                                      </p:cBhvr>
                                    </p:animEffect>
                                  </p:childTnLst>
                                </p:cTn>
                              </p:par>
                              <p:par>
                                <p:cTn fill="hold" nodeType="with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500"/>
                                        <p:tgtEl>
                                          <p:spTgt spid="4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500"/>
                                        <p:tgtEl>
                                          <p:spTgt spid="395"/>
                                        </p:tgtEl>
                                      </p:cBhvr>
                                    </p:animEffect>
                                  </p:childTnLst>
                                </p:cTn>
                              </p:par>
                              <p:par>
                                <p:cTn fill="hold" nodeType="with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500"/>
                                        <p:tgtEl>
                                          <p:spTgt spid="4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500"/>
                                        <p:tgtEl>
                                          <p:spTgt spid="4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4400"/>
              <a:buFont typeface="Calibri"/>
              <a:buNone/>
            </a:pPr>
            <a:r>
              <a:rPr lang="en-US">
                <a:solidFill>
                  <a:srgbClr val="FF0000"/>
                </a:solidFill>
              </a:rPr>
              <a:t>Analyzing and Using Surprises</a:t>
            </a:r>
            <a:endParaRPr/>
          </a:p>
        </p:txBody>
      </p:sp>
      <p:sp>
        <p:nvSpPr>
          <p:cNvPr id="415" name="Google Shape;415;p28"/>
          <p:cNvSpPr txBox="1"/>
          <p:nvPr>
            <p:ph idx="1" type="body"/>
          </p:nvPr>
        </p:nvSpPr>
        <p:spPr>
          <a:xfrm>
            <a:off x="152400" y="1600200"/>
            <a:ext cx="8763000" cy="45259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chemeClr val="dk1"/>
              </a:buClr>
              <a:buSzPct val="100000"/>
              <a:buChar char="•"/>
            </a:pPr>
            <a:r>
              <a:rPr lang="en-US"/>
              <a:t>Extract the critical information from a surprise</a:t>
            </a:r>
            <a:endParaRPr/>
          </a:p>
          <a:p>
            <a:pPr indent="-285750" lvl="1" marL="742950" rtl="0" algn="l">
              <a:spcBef>
                <a:spcPts val="518"/>
              </a:spcBef>
              <a:spcAft>
                <a:spcPts val="0"/>
              </a:spcAft>
              <a:buClr>
                <a:schemeClr val="dk1"/>
              </a:buClr>
              <a:buSzPct val="100000"/>
              <a:buChar char="–"/>
            </a:pPr>
            <a:r>
              <a:rPr lang="en-US"/>
              <a:t>Create new model, if it is a null-prediction surprise </a:t>
            </a:r>
            <a:endParaRPr/>
          </a:p>
          <a:p>
            <a:pPr indent="-228600" lvl="2" marL="1143000" rtl="0" algn="l">
              <a:spcBef>
                <a:spcPts val="444"/>
              </a:spcBef>
              <a:spcAft>
                <a:spcPts val="0"/>
              </a:spcAft>
              <a:buClr>
                <a:schemeClr val="dk1"/>
              </a:buClr>
              <a:buSzPct val="100000"/>
              <a:buChar char="•"/>
            </a:pPr>
            <a:r>
              <a:rPr lang="en-US"/>
              <a:t>(~non-exists ^ exists) = action =&gt; (appeared ^ disappeared) </a:t>
            </a:r>
            <a:endParaRPr/>
          </a:p>
          <a:p>
            <a:pPr indent="-285750" lvl="1" marL="742950" rtl="0" algn="l">
              <a:spcBef>
                <a:spcPts val="518"/>
              </a:spcBef>
              <a:spcAft>
                <a:spcPts val="0"/>
              </a:spcAft>
              <a:buClr>
                <a:schemeClr val="dk1"/>
              </a:buClr>
              <a:buSzPct val="100000"/>
              <a:buChar char="–"/>
            </a:pPr>
            <a:r>
              <a:rPr lang="en-US"/>
              <a:t>Improve the learned model </a:t>
            </a:r>
            <a:endParaRPr/>
          </a:p>
          <a:p>
            <a:pPr indent="-228600" lvl="2" marL="1143000" rtl="0" algn="l">
              <a:spcBef>
                <a:spcPts val="444"/>
              </a:spcBef>
              <a:spcAft>
                <a:spcPts val="0"/>
              </a:spcAft>
              <a:buClr>
                <a:schemeClr val="dk1"/>
              </a:buClr>
              <a:buSzPct val="100000"/>
              <a:buChar char="•"/>
            </a:pPr>
            <a:r>
              <a:rPr lang="en-US"/>
              <a:t>Compare the surprised situation with previous situations where the prediction was successful (i.e., “find the differences”)</a:t>
            </a:r>
            <a:endParaRPr/>
          </a:p>
          <a:p>
            <a:pPr indent="-228600" lvl="2" marL="1143000" rtl="0" algn="l">
              <a:spcBef>
                <a:spcPts val="444"/>
              </a:spcBef>
              <a:spcAft>
                <a:spcPts val="0"/>
              </a:spcAft>
              <a:buClr>
                <a:schemeClr val="dk1"/>
              </a:buClr>
              <a:buSzPct val="100000"/>
              <a:buChar char="•"/>
            </a:pPr>
            <a:r>
              <a:rPr lang="en-US"/>
              <a:t>Identify salient features that discriminate the situation</a:t>
            </a:r>
            <a:endParaRPr/>
          </a:p>
          <a:p>
            <a:pPr indent="-228600" lvl="2" marL="1143000" rtl="0" algn="l">
              <a:spcBef>
                <a:spcPts val="444"/>
              </a:spcBef>
              <a:spcAft>
                <a:spcPts val="0"/>
              </a:spcAft>
              <a:buClr>
                <a:schemeClr val="dk1"/>
              </a:buClr>
              <a:buSzPct val="100000"/>
              <a:buChar char="•"/>
            </a:pPr>
            <a:r>
              <a:rPr lang="en-US"/>
              <a:t>Which part of the memory to compare? (the effect of “first kiss”) </a:t>
            </a:r>
            <a:endParaRPr/>
          </a:p>
          <a:p>
            <a:pPr indent="-342900" lvl="0" marL="342900" rtl="0" algn="l">
              <a:spcBef>
                <a:spcPts val="592"/>
              </a:spcBef>
              <a:spcAft>
                <a:spcPts val="0"/>
              </a:spcAft>
              <a:buClr>
                <a:schemeClr val="dk1"/>
              </a:buClr>
              <a:buSzPct val="100000"/>
              <a:buChar char="•"/>
            </a:pPr>
            <a:r>
              <a:rPr lang="en-US"/>
              <a:t>Finding the true cause of a surprise could be difficult </a:t>
            </a:r>
            <a:endParaRPr/>
          </a:p>
          <a:p>
            <a:pPr indent="-285750" lvl="1" marL="742950" rtl="0" algn="l">
              <a:spcBef>
                <a:spcPts val="518"/>
              </a:spcBef>
              <a:spcAft>
                <a:spcPts val="0"/>
              </a:spcAft>
              <a:buClr>
                <a:schemeClr val="dk1"/>
              </a:buClr>
              <a:buSzPct val="100000"/>
              <a:buChar char="–"/>
            </a:pPr>
            <a:r>
              <a:rPr lang="en-US"/>
              <a:t>E.g., Raining days? Mondays? </a:t>
            </a:r>
            <a:endParaRPr/>
          </a:p>
          <a:p>
            <a:pPr indent="-285750" lvl="1" marL="742950" rtl="0" algn="l">
              <a:spcBef>
                <a:spcPts val="518"/>
              </a:spcBef>
              <a:spcAft>
                <a:spcPts val="0"/>
              </a:spcAft>
              <a:buClr>
                <a:schemeClr val="dk1"/>
              </a:buClr>
              <a:buSzPct val="100000"/>
              <a:buChar char="–"/>
            </a:pPr>
            <a:r>
              <a:rPr lang="en-US"/>
              <a:t>Too many differences</a:t>
            </a:r>
            <a:endParaRPr/>
          </a:p>
          <a:p>
            <a:pPr indent="-285750" lvl="1" marL="742950" rtl="0" algn="l">
              <a:spcBef>
                <a:spcPts val="518"/>
              </a:spcBef>
              <a:spcAft>
                <a:spcPts val="0"/>
              </a:spcAft>
              <a:buClr>
                <a:schemeClr val="dk1"/>
              </a:buClr>
              <a:buSzPct val="100000"/>
              <a:buChar char="–"/>
            </a:pPr>
            <a:r>
              <a:rPr lang="en-US"/>
              <a:t>Too few differences (no differences)</a:t>
            </a:r>
            <a:endParaRPr/>
          </a:p>
          <a:p>
            <a:pPr indent="-154940" lvl="0" marL="342900" rtl="0" algn="l">
              <a:spcBef>
                <a:spcPts val="592"/>
              </a:spcBef>
              <a:spcAft>
                <a:spcPts val="0"/>
              </a:spcAft>
              <a:buClr>
                <a:schemeClr val="dk1"/>
              </a:buClr>
              <a:buSzPct val="100000"/>
              <a:buNone/>
            </a:pPr>
            <a:r>
              <a:t/>
            </a:r>
            <a:endParaRPr/>
          </a:p>
        </p:txBody>
      </p:sp>
      <p:sp>
        <p:nvSpPr>
          <p:cNvPr id="416" name="Google Shape;416;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4400"/>
              <a:buFont typeface="Calibri"/>
              <a:buNone/>
            </a:pPr>
            <a:r>
              <a:rPr lang="en-US">
                <a:solidFill>
                  <a:srgbClr val="FF0000"/>
                </a:solidFill>
              </a:rPr>
              <a:t>Desirable Features</a:t>
            </a:r>
            <a:endParaRPr/>
          </a:p>
        </p:txBody>
      </p:sp>
      <p:sp>
        <p:nvSpPr>
          <p:cNvPr id="422" name="Google Shape;422;p2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lang="en-US" sz="2400"/>
              <a:t>Autonomously extracts the states and corresponding state machines from the training dataset object tracks </a:t>
            </a:r>
            <a:endParaRPr/>
          </a:p>
          <a:p>
            <a:pPr indent="-342900" lvl="0" marL="342900" rtl="0" algn="l">
              <a:spcBef>
                <a:spcPts val="480"/>
              </a:spcBef>
              <a:spcAft>
                <a:spcPts val="0"/>
              </a:spcAft>
              <a:buClr>
                <a:schemeClr val="dk1"/>
              </a:buClr>
              <a:buSzPts val="2400"/>
              <a:buChar char="•"/>
            </a:pPr>
            <a:r>
              <a:rPr lang="en-US" sz="2400"/>
              <a:t>Number of states, observed features of states &amp; transitions between states need not predetermined </a:t>
            </a:r>
            <a:endParaRPr/>
          </a:p>
          <a:p>
            <a:pPr indent="-342900" lvl="0" marL="342900" rtl="0" algn="l">
              <a:spcBef>
                <a:spcPts val="480"/>
              </a:spcBef>
              <a:spcAft>
                <a:spcPts val="0"/>
              </a:spcAft>
              <a:buClr>
                <a:schemeClr val="dk1"/>
              </a:buClr>
              <a:buSzPts val="2400"/>
              <a:buChar char="•"/>
            </a:pPr>
            <a:r>
              <a:rPr lang="en-US" sz="2400"/>
              <a:t>Top-down approach to meet low-level measurements and evidences</a:t>
            </a:r>
            <a:endParaRPr/>
          </a:p>
          <a:p>
            <a:pPr indent="-342900" lvl="0" marL="342900" rtl="0" algn="l">
              <a:spcBef>
                <a:spcPts val="480"/>
              </a:spcBef>
              <a:spcAft>
                <a:spcPts val="0"/>
              </a:spcAft>
              <a:buClr>
                <a:schemeClr val="dk1"/>
              </a:buClr>
              <a:buSzPts val="2400"/>
              <a:buChar char="•"/>
            </a:pPr>
            <a:r>
              <a:rPr lang="en-US" sz="2400"/>
              <a:t>Learn the structure of states for description and explanation of revisions </a:t>
            </a:r>
            <a:endParaRPr/>
          </a:p>
          <a:p>
            <a:pPr indent="-342900" lvl="0" marL="342900" rtl="0" algn="l">
              <a:spcBef>
                <a:spcPts val="480"/>
              </a:spcBef>
              <a:spcAft>
                <a:spcPts val="0"/>
              </a:spcAft>
              <a:buClr>
                <a:schemeClr val="dk1"/>
              </a:buClr>
              <a:buSzPts val="2400"/>
              <a:buChar char="•"/>
            </a:pPr>
            <a:r>
              <a:rPr lang="en-US" sz="2400"/>
              <a:t>“Surprise” connects to “anomaly” and “unexpected interference”</a:t>
            </a:r>
            <a:endParaRPr/>
          </a:p>
        </p:txBody>
      </p:sp>
      <p:sp>
        <p:nvSpPr>
          <p:cNvPr id="423" name="Google Shape;423;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4400"/>
              <a:buFont typeface="Calibri"/>
              <a:buNone/>
            </a:pPr>
            <a:r>
              <a:rPr b="1" lang="en-US">
                <a:solidFill>
                  <a:srgbClr val="FF0000"/>
                </a:solidFill>
              </a:rPr>
              <a:t>Future of AI, ML, Robotics</a:t>
            </a:r>
            <a:endParaRPr/>
          </a:p>
        </p:txBody>
      </p:sp>
      <p:sp>
        <p:nvSpPr>
          <p:cNvPr id="107" name="Google Shape;107;p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The Future of Artificial Intelligence</a:t>
            </a:r>
            <a:endParaRPr/>
          </a:p>
          <a:p>
            <a:pPr indent="-285750" lvl="1" marL="742950" rtl="0" algn="l">
              <a:spcBef>
                <a:spcPts val="560"/>
              </a:spcBef>
              <a:spcAft>
                <a:spcPts val="0"/>
              </a:spcAft>
              <a:buClr>
                <a:schemeClr val="dk1"/>
              </a:buClr>
              <a:buSzPts val="2800"/>
              <a:buChar char="–"/>
            </a:pPr>
            <a:r>
              <a:rPr lang="en-US"/>
              <a:t>From DeepBlue to AlphaGo</a:t>
            </a:r>
            <a:endParaRPr/>
          </a:p>
          <a:p>
            <a:pPr indent="-285750" lvl="1" marL="742950" rtl="0" algn="l">
              <a:spcBef>
                <a:spcPts val="560"/>
              </a:spcBef>
              <a:spcAft>
                <a:spcPts val="0"/>
              </a:spcAft>
              <a:buClr>
                <a:schemeClr val="dk1"/>
              </a:buClr>
              <a:buSzPts val="2800"/>
              <a:buChar char="–"/>
            </a:pPr>
            <a:r>
              <a:rPr lang="en-US"/>
              <a:t>From Roomba to UAVs and Swarm Robots</a:t>
            </a:r>
            <a:endParaRPr/>
          </a:p>
          <a:p>
            <a:pPr indent="-285750" lvl="1" marL="742950" rtl="0" algn="l">
              <a:spcBef>
                <a:spcPts val="560"/>
              </a:spcBef>
              <a:spcAft>
                <a:spcPts val="0"/>
              </a:spcAft>
              <a:buClr>
                <a:schemeClr val="dk1"/>
              </a:buClr>
              <a:buSzPts val="2800"/>
              <a:buChar char="–"/>
            </a:pPr>
            <a:r>
              <a:rPr lang="en-US"/>
              <a:t>From autocoups learning and self-reconfigurable robots to soft-robots</a:t>
            </a:r>
            <a:endParaRPr/>
          </a:p>
          <a:p>
            <a:pPr indent="-285750" lvl="1" marL="742950" rtl="0" algn="l">
              <a:spcBef>
                <a:spcPts val="560"/>
              </a:spcBef>
              <a:spcAft>
                <a:spcPts val="0"/>
              </a:spcAft>
              <a:buClr>
                <a:schemeClr val="dk1"/>
              </a:buClr>
              <a:buSzPts val="2800"/>
              <a:buChar char="–"/>
            </a:pPr>
            <a:r>
              <a:rPr lang="en-US"/>
              <a:t>!!!!!</a:t>
            </a:r>
            <a:endParaRPr/>
          </a:p>
          <a:p>
            <a:pPr indent="-342900" lvl="0" marL="342900" rtl="0" algn="l">
              <a:spcBef>
                <a:spcPts val="640"/>
              </a:spcBef>
              <a:spcAft>
                <a:spcPts val="0"/>
              </a:spcAft>
              <a:buClr>
                <a:schemeClr val="dk1"/>
              </a:buClr>
              <a:buSzPts val="3200"/>
              <a:buChar char="•"/>
            </a:pPr>
            <a:r>
              <a:rPr lang="en-US"/>
              <a:t>Quotes from the Pioneers of AI and ML</a:t>
            </a:r>
            <a:endParaRPr/>
          </a:p>
          <a:p>
            <a:pPr indent="-285750" lvl="1" marL="742950" rtl="0" algn="l">
              <a:spcBef>
                <a:spcPts val="560"/>
              </a:spcBef>
              <a:spcAft>
                <a:spcPts val="0"/>
              </a:spcAft>
              <a:buClr>
                <a:schemeClr val="dk1"/>
              </a:buClr>
              <a:buSzPts val="2800"/>
              <a:buChar char="–"/>
            </a:pPr>
            <a:r>
              <a:rPr lang="en-US"/>
              <a:t>Professor Herbert A. Simon</a:t>
            </a:r>
            <a:endParaRPr/>
          </a:p>
          <a:p>
            <a:pPr indent="-107950" lvl="1" marL="742950" rtl="0" algn="l">
              <a:spcBef>
                <a:spcPts val="560"/>
              </a:spcBef>
              <a:spcAft>
                <a:spcPts val="0"/>
              </a:spcAft>
              <a:buClr>
                <a:schemeClr val="dk1"/>
              </a:buClr>
              <a:buSzPts val="2800"/>
              <a:buNone/>
            </a:pPr>
            <a:r>
              <a:t/>
            </a:r>
            <a:endParaRPr/>
          </a:p>
        </p:txBody>
      </p:sp>
      <p:sp>
        <p:nvSpPr>
          <p:cNvPr id="108" name="Google Shape;108;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4400"/>
              <a:buFont typeface="Calibri"/>
              <a:buNone/>
            </a:pPr>
            <a:r>
              <a:rPr lang="en-US">
                <a:solidFill>
                  <a:srgbClr val="FF0000"/>
                </a:solidFill>
              </a:rPr>
              <a:t>Some Initial Results</a:t>
            </a:r>
            <a:endParaRPr/>
          </a:p>
        </p:txBody>
      </p:sp>
      <p:sp>
        <p:nvSpPr>
          <p:cNvPr id="429" name="Google Shape;429;p3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Discrete or symbolic environments </a:t>
            </a:r>
            <a:endParaRPr/>
          </a:p>
          <a:p>
            <a:pPr indent="-285750" lvl="1" marL="742950" rtl="0" algn="l">
              <a:spcBef>
                <a:spcPts val="560"/>
              </a:spcBef>
              <a:spcAft>
                <a:spcPts val="0"/>
              </a:spcAft>
              <a:buClr>
                <a:schemeClr val="dk1"/>
              </a:buClr>
              <a:buSzPts val="2800"/>
              <a:buChar char="–"/>
            </a:pPr>
            <a:r>
              <a:rPr lang="en-US"/>
              <a:t>Developmental learning to use novel tools </a:t>
            </a:r>
            <a:endParaRPr/>
          </a:p>
          <a:p>
            <a:pPr indent="-285750" lvl="1" marL="742950" rtl="0" algn="l">
              <a:spcBef>
                <a:spcPts val="560"/>
              </a:spcBef>
              <a:spcAft>
                <a:spcPts val="0"/>
              </a:spcAft>
              <a:buClr>
                <a:schemeClr val="dk1"/>
              </a:buClr>
              <a:buSzPts val="2800"/>
              <a:buChar char="–"/>
            </a:pPr>
            <a:r>
              <a:rPr lang="en-US"/>
              <a:t>Scientific discovery of hidden features (genes)</a:t>
            </a:r>
            <a:endParaRPr/>
          </a:p>
          <a:p>
            <a:pPr indent="-285750" lvl="1" marL="742950" rtl="0" algn="l">
              <a:spcBef>
                <a:spcPts val="560"/>
              </a:spcBef>
              <a:spcAft>
                <a:spcPts val="0"/>
              </a:spcAft>
              <a:buClr>
                <a:schemeClr val="dk1"/>
              </a:buClr>
              <a:buSzPts val="2800"/>
              <a:buChar char="–"/>
            </a:pPr>
            <a:r>
              <a:rPr lang="en-US"/>
              <a:t>Game playing </a:t>
            </a:r>
            <a:endParaRPr/>
          </a:p>
          <a:p>
            <a:pPr indent="-285750" lvl="1" marL="742950" rtl="0" algn="l">
              <a:spcBef>
                <a:spcPts val="560"/>
              </a:spcBef>
              <a:spcAft>
                <a:spcPts val="0"/>
              </a:spcAft>
              <a:buClr>
                <a:schemeClr val="dk1"/>
              </a:buClr>
              <a:buSzPts val="2800"/>
              <a:buChar char="–"/>
            </a:pPr>
            <a:r>
              <a:rPr lang="en-US"/>
              <a:t>Learning from large knowledge bases </a:t>
            </a:r>
            <a:endParaRPr/>
          </a:p>
          <a:p>
            <a:pPr indent="-342900" lvl="0" marL="342900" rtl="0" algn="l">
              <a:spcBef>
                <a:spcPts val="640"/>
              </a:spcBef>
              <a:spcAft>
                <a:spcPts val="0"/>
              </a:spcAft>
              <a:buClr>
                <a:schemeClr val="dk1"/>
              </a:buClr>
              <a:buSzPts val="3200"/>
              <a:buChar char="•"/>
            </a:pPr>
            <a:r>
              <a:rPr lang="en-US"/>
              <a:t>Robotics environments</a:t>
            </a:r>
            <a:endParaRPr/>
          </a:p>
          <a:p>
            <a:pPr indent="-285750" lvl="1" marL="742950" rtl="0" algn="l">
              <a:spcBef>
                <a:spcPts val="560"/>
              </a:spcBef>
              <a:spcAft>
                <a:spcPts val="0"/>
              </a:spcAft>
              <a:buClr>
                <a:schemeClr val="dk1"/>
              </a:buClr>
              <a:buSzPts val="2800"/>
              <a:buChar char="–"/>
            </a:pPr>
            <a:r>
              <a:rPr lang="en-US"/>
              <a:t>Sensor recovery in office environment</a:t>
            </a:r>
            <a:endParaRPr/>
          </a:p>
          <a:p>
            <a:pPr indent="-285750" lvl="1" marL="742950" rtl="0" algn="l">
              <a:spcBef>
                <a:spcPts val="560"/>
              </a:spcBef>
              <a:spcAft>
                <a:spcPts val="0"/>
              </a:spcAft>
              <a:buClr>
                <a:schemeClr val="dk1"/>
              </a:buClr>
              <a:buSzPts val="2800"/>
              <a:buChar char="–"/>
            </a:pPr>
            <a:r>
              <a:rPr lang="en-US"/>
              <a:t>Recognize/predict visual acDons from video</a:t>
            </a:r>
            <a:endParaRPr>
              <a:latin typeface="Noto Sans Symbols"/>
              <a:ea typeface="Noto Sans Symbols"/>
              <a:cs typeface="Noto Sans Symbols"/>
              <a:sym typeface="Noto Sans Symbols"/>
            </a:endParaRPr>
          </a:p>
          <a:p>
            <a:pPr indent="-285750" lvl="1" marL="742950" rtl="0" algn="l">
              <a:spcBef>
                <a:spcPts val="560"/>
              </a:spcBef>
              <a:spcAft>
                <a:spcPts val="0"/>
              </a:spcAft>
              <a:buClr>
                <a:schemeClr val="dk1"/>
              </a:buClr>
              <a:buSzPts val="2800"/>
              <a:buChar char="–"/>
            </a:pPr>
            <a:r>
              <a:rPr lang="en-US"/>
              <a:t>Detect abnormality in robot/UAV swarms </a:t>
            </a:r>
            <a:endParaRPr/>
          </a:p>
          <a:p>
            <a:pPr indent="-139700" lvl="0" marL="342900" rtl="0" algn="l">
              <a:spcBef>
                <a:spcPts val="640"/>
              </a:spcBef>
              <a:spcAft>
                <a:spcPts val="0"/>
              </a:spcAft>
              <a:buClr>
                <a:schemeClr val="dk1"/>
              </a:buClr>
              <a:buSzPts val="3200"/>
              <a:buNone/>
            </a:pPr>
            <a:r>
              <a:t/>
            </a:r>
            <a:endParaRPr/>
          </a:p>
        </p:txBody>
      </p:sp>
      <p:sp>
        <p:nvSpPr>
          <p:cNvPr id="430" name="Google Shape;430;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FF0000"/>
              </a:buClr>
              <a:buSzPct val="100000"/>
              <a:buFont typeface="Calibri"/>
              <a:buNone/>
            </a:pPr>
            <a:r>
              <a:rPr lang="en-US">
                <a:solidFill>
                  <a:srgbClr val="FF0000"/>
                </a:solidFill>
              </a:rPr>
              <a:t>Life Cycle of a Predictive Rule/Model</a:t>
            </a:r>
            <a:endParaRPr/>
          </a:p>
        </p:txBody>
      </p:sp>
      <p:sp>
        <p:nvSpPr>
          <p:cNvPr id="437" name="Google Shape;437;p31"/>
          <p:cNvSpPr/>
          <p:nvPr/>
        </p:nvSpPr>
        <p:spPr>
          <a:xfrm>
            <a:off x="8520702" y="3208843"/>
            <a:ext cx="457200" cy="457200"/>
          </a:xfrm>
          <a:custGeom>
            <a:rect b="b" l="l" r="r" t="t"/>
            <a:pathLst>
              <a:path extrusionOk="0" h="366331" w="394510">
                <a:moveTo>
                  <a:pt x="182880" y="366331"/>
                </a:moveTo>
                <a:cubicBezTo>
                  <a:pt x="249936" y="358406"/>
                  <a:pt x="316992" y="350482"/>
                  <a:pt x="351130" y="307810"/>
                </a:cubicBezTo>
                <a:cubicBezTo>
                  <a:pt x="385268" y="265138"/>
                  <a:pt x="405994" y="161505"/>
                  <a:pt x="387706" y="110299"/>
                </a:cubicBezTo>
                <a:cubicBezTo>
                  <a:pt x="369418" y="59093"/>
                  <a:pt x="299923" y="6667"/>
                  <a:pt x="241402" y="571"/>
                </a:cubicBezTo>
                <a:cubicBezTo>
                  <a:pt x="182881" y="-5525"/>
                  <a:pt x="76810" y="38366"/>
                  <a:pt x="36576" y="73723"/>
                </a:cubicBezTo>
                <a:cubicBezTo>
                  <a:pt x="-3658" y="109080"/>
                  <a:pt x="2438" y="149314"/>
                  <a:pt x="0" y="212712"/>
                </a:cubicBezTo>
              </a:path>
            </a:pathLst>
          </a:custGeom>
          <a:noFill/>
          <a:ln cap="flat" cmpd="sng" w="25400">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438" name="Google Shape;438;p31"/>
          <p:cNvSpPr/>
          <p:nvPr/>
        </p:nvSpPr>
        <p:spPr>
          <a:xfrm>
            <a:off x="5777085" y="3637967"/>
            <a:ext cx="930152" cy="516541"/>
          </a:xfrm>
          <a:prstGeom prst="roundRect">
            <a:avLst>
              <a:gd fmla="val 16667" name="adj"/>
            </a:avLst>
          </a:prstGeom>
          <a:no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None/>
            </a:pPr>
            <a:r>
              <a:rPr lang="en-US" sz="1100">
                <a:solidFill>
                  <a:schemeClr val="dk1"/>
                </a:solidFill>
                <a:latin typeface="Calibri"/>
                <a:ea typeface="Calibri"/>
                <a:cs typeface="Calibri"/>
                <a:sym typeface="Calibri"/>
              </a:rPr>
              <a:t>surprise</a:t>
            </a:r>
            <a:endParaRPr sz="1800">
              <a:solidFill>
                <a:schemeClr val="dk1"/>
              </a:solidFill>
              <a:latin typeface="Times New Roman"/>
              <a:ea typeface="Times New Roman"/>
              <a:cs typeface="Times New Roman"/>
              <a:sym typeface="Times New Roman"/>
            </a:endParaRPr>
          </a:p>
        </p:txBody>
      </p:sp>
      <p:sp>
        <p:nvSpPr>
          <p:cNvPr id="439" name="Google Shape;439;p31"/>
          <p:cNvSpPr/>
          <p:nvPr/>
        </p:nvSpPr>
        <p:spPr>
          <a:xfrm>
            <a:off x="172680" y="3754649"/>
            <a:ext cx="867819" cy="569701"/>
          </a:xfrm>
          <a:prstGeom prst="roundRect">
            <a:avLst>
              <a:gd fmla="val 16667" name="adj"/>
            </a:avLst>
          </a:prstGeom>
          <a:solidFill>
            <a:schemeClr val="dk1"/>
          </a:solidFill>
          <a:ln cap="flat" cmpd="sng" w="9525">
            <a:solidFill>
              <a:srgbClr val="4A7DB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None/>
            </a:pPr>
            <a:r>
              <a:rPr b="1" lang="en-US" sz="1600">
                <a:solidFill>
                  <a:schemeClr val="lt1"/>
                </a:solidFill>
                <a:latin typeface="Calibri"/>
                <a:ea typeface="Calibri"/>
                <a:cs typeface="Calibri"/>
                <a:sym typeface="Calibri"/>
              </a:rPr>
              <a:t>No Rule</a:t>
            </a:r>
            <a:endParaRPr b="1" sz="2800">
              <a:solidFill>
                <a:schemeClr val="lt1"/>
              </a:solidFill>
              <a:latin typeface="Times New Roman"/>
              <a:ea typeface="Times New Roman"/>
              <a:cs typeface="Times New Roman"/>
              <a:sym typeface="Times New Roman"/>
            </a:endParaRPr>
          </a:p>
        </p:txBody>
      </p:sp>
      <p:sp>
        <p:nvSpPr>
          <p:cNvPr id="440" name="Google Shape;440;p31"/>
          <p:cNvSpPr/>
          <p:nvPr/>
        </p:nvSpPr>
        <p:spPr>
          <a:xfrm>
            <a:off x="1951114" y="3748830"/>
            <a:ext cx="1360068" cy="586844"/>
          </a:xfrm>
          <a:prstGeom prst="roundRect">
            <a:avLst>
              <a:gd fmla="val 16667" name="adj"/>
            </a:avLst>
          </a:prstGeom>
          <a:gradFill>
            <a:gsLst>
              <a:gs pos="0">
                <a:schemeClr val="dk1"/>
              </a:gs>
              <a:gs pos="65000">
                <a:srgbClr val="93B3D7"/>
              </a:gs>
              <a:gs pos="100000">
                <a:srgbClr val="00B0F0"/>
              </a:gs>
            </a:gsLst>
            <a:lin ang="16200000" scaled="0"/>
          </a:gradFill>
          <a:ln cap="flat" cmpd="sng" w="9525">
            <a:solidFill>
              <a:srgbClr val="4A7DB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None/>
            </a:pPr>
            <a:r>
              <a:rPr b="1" lang="en-US" sz="1600">
                <a:solidFill>
                  <a:schemeClr val="lt1"/>
                </a:solidFill>
                <a:latin typeface="Calibri"/>
                <a:ea typeface="Calibri"/>
                <a:cs typeface="Calibri"/>
                <a:sym typeface="Calibri"/>
              </a:rPr>
              <a:t>Create Rule</a:t>
            </a:r>
            <a:endParaRPr/>
          </a:p>
          <a:p>
            <a:pPr indent="0" lvl="0" marL="0" marR="0" rtl="0" algn="ctr">
              <a:lnSpc>
                <a:spcPct val="80000"/>
              </a:lnSpc>
              <a:spcBef>
                <a:spcPts val="310"/>
              </a:spcBef>
              <a:spcAft>
                <a:spcPts val="0"/>
              </a:spcAft>
              <a:buNone/>
            </a:pPr>
            <a:r>
              <a:rPr lang="en-US" sz="1100">
                <a:solidFill>
                  <a:schemeClr val="lt1"/>
                </a:solidFill>
                <a:latin typeface="Calibri"/>
                <a:ea typeface="Calibri"/>
                <a:cs typeface="Calibri"/>
                <a:sym typeface="Calibri"/>
              </a:rPr>
              <a:t>R</a:t>
            </a:r>
            <a:r>
              <a:rPr baseline="-25000" lang="en-US" sz="1100">
                <a:solidFill>
                  <a:schemeClr val="lt1"/>
                </a:solidFill>
                <a:latin typeface="Calibri"/>
                <a:ea typeface="Calibri"/>
                <a:cs typeface="Calibri"/>
                <a:sym typeface="Calibri"/>
              </a:rPr>
              <a:t>0</a:t>
            </a:r>
            <a:r>
              <a:rPr lang="en-US" sz="1100">
                <a:solidFill>
                  <a:schemeClr val="lt1"/>
                </a:solidFill>
                <a:latin typeface="Calibri"/>
                <a:ea typeface="Calibri"/>
                <a:cs typeface="Calibri"/>
                <a:sym typeface="Calibri"/>
              </a:rPr>
              <a:t>: c</a:t>
            </a:r>
            <a:r>
              <a:rPr baseline="-25000" lang="en-US" sz="1100">
                <a:solidFill>
                  <a:schemeClr val="lt1"/>
                </a:solidFill>
                <a:latin typeface="Calibri"/>
                <a:ea typeface="Calibri"/>
                <a:cs typeface="Calibri"/>
                <a:sym typeface="Calibri"/>
              </a:rPr>
              <a:t>0</a:t>
            </a:r>
            <a:r>
              <a:rPr lang="en-US" sz="1100">
                <a:solidFill>
                  <a:schemeClr val="lt1"/>
                </a:solidFill>
                <a:latin typeface="Calibri"/>
                <a:ea typeface="Calibri"/>
                <a:cs typeface="Calibri"/>
                <a:sym typeface="Calibri"/>
              </a:rPr>
              <a:t> –a</a:t>
            </a:r>
            <a:r>
              <a:rPr baseline="30000" lang="en-US" sz="1100">
                <a:solidFill>
                  <a:schemeClr val="lt1"/>
                </a:solidFill>
                <a:latin typeface="Calibri"/>
                <a:ea typeface="Calibri"/>
                <a:cs typeface="Calibri"/>
                <a:sym typeface="Calibri"/>
              </a:rPr>
              <a:t>+</a:t>
            </a:r>
            <a:r>
              <a:rPr lang="en-US" sz="1100">
                <a:solidFill>
                  <a:schemeClr val="lt1"/>
                </a:solidFill>
                <a:latin typeface="Calibri"/>
                <a:ea typeface="Calibri"/>
                <a:cs typeface="Calibri"/>
                <a:sym typeface="Calibri"/>
              </a:rPr>
              <a:t>→ p</a:t>
            </a:r>
            <a:r>
              <a:rPr baseline="-25000" lang="en-US" sz="1100">
                <a:solidFill>
                  <a:schemeClr val="lt1"/>
                </a:solidFill>
                <a:latin typeface="Calibri"/>
                <a:ea typeface="Calibri"/>
                <a:cs typeface="Calibri"/>
                <a:sym typeface="Calibri"/>
              </a:rPr>
              <a:t>0</a:t>
            </a:r>
            <a:endParaRPr sz="1100">
              <a:solidFill>
                <a:schemeClr val="lt1"/>
              </a:solidFill>
              <a:latin typeface="Times New Roman"/>
              <a:ea typeface="Times New Roman"/>
              <a:cs typeface="Times New Roman"/>
              <a:sym typeface="Times New Roman"/>
            </a:endParaRPr>
          </a:p>
        </p:txBody>
      </p:sp>
      <p:sp>
        <p:nvSpPr>
          <p:cNvPr id="441" name="Google Shape;441;p31"/>
          <p:cNvSpPr/>
          <p:nvPr/>
        </p:nvSpPr>
        <p:spPr>
          <a:xfrm>
            <a:off x="3936603" y="3512677"/>
            <a:ext cx="2001106" cy="1040939"/>
          </a:xfrm>
          <a:prstGeom prst="roundRect">
            <a:avLst>
              <a:gd fmla="val 16667" name="adj"/>
            </a:avLst>
          </a:prstGeom>
          <a:gradFill>
            <a:gsLst>
              <a:gs pos="0">
                <a:srgbClr val="00B0F0"/>
              </a:gs>
              <a:gs pos="50000">
                <a:schemeClr val="dk1"/>
              </a:gs>
              <a:gs pos="100000">
                <a:srgbClr val="92D050"/>
              </a:gs>
            </a:gsLst>
            <a:lin ang="5400000" scaled="0"/>
          </a:gradFill>
          <a:ln cap="flat" cmpd="sng" w="9525">
            <a:solidFill>
              <a:srgbClr val="4A7DB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rPr lang="en-US" sz="1100">
                <a:solidFill>
                  <a:schemeClr val="lt1"/>
                </a:solidFill>
                <a:latin typeface="Calibri"/>
                <a:ea typeface="Calibri"/>
                <a:cs typeface="Calibri"/>
                <a:sym typeface="Calibri"/>
              </a:rPr>
              <a:t>R</a:t>
            </a:r>
            <a:r>
              <a:rPr baseline="-25000" lang="en-US" sz="1100">
                <a:solidFill>
                  <a:schemeClr val="lt1"/>
                </a:solidFill>
                <a:latin typeface="Calibri"/>
                <a:ea typeface="Calibri"/>
                <a:cs typeface="Calibri"/>
                <a:sym typeface="Calibri"/>
              </a:rPr>
              <a:t>00</a:t>
            </a:r>
            <a:r>
              <a:rPr lang="en-US" sz="1100">
                <a:solidFill>
                  <a:schemeClr val="lt1"/>
                </a:solidFill>
                <a:latin typeface="Calibri"/>
                <a:ea typeface="Calibri"/>
                <a:cs typeface="Calibri"/>
                <a:sym typeface="Calibri"/>
              </a:rPr>
              <a:t>: c</a:t>
            </a:r>
            <a:r>
              <a:rPr baseline="-25000" lang="en-US" sz="1100">
                <a:solidFill>
                  <a:schemeClr val="lt1"/>
                </a:solidFill>
                <a:latin typeface="Calibri"/>
                <a:ea typeface="Calibri"/>
                <a:cs typeface="Calibri"/>
                <a:sym typeface="Calibri"/>
              </a:rPr>
              <a:t>0</a:t>
            </a:r>
            <a:r>
              <a:rPr lang="en-US" sz="1100">
                <a:solidFill>
                  <a:schemeClr val="lt1"/>
                </a:solidFill>
                <a:latin typeface="Lucida Sans"/>
                <a:ea typeface="Lucida Sans"/>
                <a:cs typeface="Lucida Sans"/>
                <a:sym typeface="Lucida Sans"/>
              </a:rPr>
              <a:t> ⋀ </a:t>
            </a:r>
            <a:r>
              <a:rPr lang="en-US" sz="1100">
                <a:solidFill>
                  <a:schemeClr val="lt1"/>
                </a:solidFill>
                <a:latin typeface="Calibri"/>
                <a:ea typeface="Calibri"/>
                <a:cs typeface="Calibri"/>
                <a:sym typeface="Calibri"/>
              </a:rPr>
              <a:t>c</a:t>
            </a:r>
            <a:r>
              <a:rPr baseline="-25000" lang="en-US" sz="1100">
                <a:solidFill>
                  <a:schemeClr val="lt1"/>
                </a:solidFill>
                <a:latin typeface="Calibri"/>
                <a:ea typeface="Calibri"/>
                <a:cs typeface="Calibri"/>
                <a:sym typeface="Calibri"/>
              </a:rPr>
              <a:t>x</a:t>
            </a:r>
            <a:r>
              <a:rPr lang="en-US" sz="1100">
                <a:solidFill>
                  <a:schemeClr val="lt1"/>
                </a:solidFill>
                <a:latin typeface="Calibri"/>
                <a:ea typeface="Calibri"/>
                <a:cs typeface="Calibri"/>
                <a:sym typeface="Calibri"/>
              </a:rPr>
              <a:t> –a</a:t>
            </a:r>
            <a:r>
              <a:rPr baseline="30000" lang="en-US" sz="1100">
                <a:solidFill>
                  <a:schemeClr val="lt1"/>
                </a:solidFill>
                <a:latin typeface="Calibri"/>
                <a:ea typeface="Calibri"/>
                <a:cs typeface="Calibri"/>
                <a:sym typeface="Calibri"/>
              </a:rPr>
              <a:t>+</a:t>
            </a:r>
            <a:r>
              <a:rPr lang="en-US" sz="1100">
                <a:solidFill>
                  <a:schemeClr val="lt1"/>
                </a:solidFill>
                <a:latin typeface="Calibri"/>
                <a:ea typeface="Calibri"/>
                <a:cs typeface="Calibri"/>
                <a:sym typeface="Calibri"/>
              </a:rPr>
              <a:t>→ p</a:t>
            </a:r>
            <a:r>
              <a:rPr baseline="-25000" lang="en-US" sz="1100">
                <a:solidFill>
                  <a:schemeClr val="lt1"/>
                </a:solidFill>
                <a:latin typeface="Calibri"/>
                <a:ea typeface="Calibri"/>
                <a:cs typeface="Calibri"/>
                <a:sym typeface="Calibri"/>
              </a:rPr>
              <a:t>0</a:t>
            </a:r>
            <a:r>
              <a:rPr lang="en-US" sz="1100">
                <a:solidFill>
                  <a:schemeClr val="lt1"/>
                </a:solidFill>
                <a:latin typeface="Calibri"/>
                <a:ea typeface="Calibri"/>
                <a:cs typeface="Calibri"/>
                <a:sym typeface="Calibri"/>
              </a:rPr>
              <a:t> </a:t>
            </a:r>
            <a:r>
              <a:rPr lang="en-US" sz="1100">
                <a:solidFill>
                  <a:schemeClr val="lt1"/>
                </a:solidFill>
                <a:latin typeface="Lucida Sans"/>
                <a:ea typeface="Lucida Sans"/>
                <a:cs typeface="Lucida Sans"/>
                <a:sym typeface="Lucida Sans"/>
              </a:rPr>
              <a:t>⋁</a:t>
            </a:r>
            <a:r>
              <a:rPr lang="en-US" sz="1100">
                <a:solidFill>
                  <a:schemeClr val="lt1"/>
                </a:solidFill>
                <a:latin typeface="Calibri"/>
                <a:ea typeface="Calibri"/>
                <a:cs typeface="Calibri"/>
                <a:sym typeface="Calibri"/>
              </a:rPr>
              <a:t> ~p</a:t>
            </a:r>
            <a:r>
              <a:rPr baseline="-25000" lang="en-US" sz="1100">
                <a:solidFill>
                  <a:schemeClr val="lt1"/>
                </a:solidFill>
                <a:latin typeface="Calibri"/>
                <a:ea typeface="Calibri"/>
                <a:cs typeface="Calibri"/>
                <a:sym typeface="Calibri"/>
              </a:rPr>
              <a:t>x</a:t>
            </a:r>
            <a:endParaRPr baseline="-25000" sz="1100">
              <a:solidFill>
                <a:schemeClr val="lt1"/>
              </a:solidFill>
              <a:latin typeface="Calibri"/>
              <a:ea typeface="Calibri"/>
              <a:cs typeface="Calibri"/>
              <a:sym typeface="Calibri"/>
            </a:endParaRPr>
          </a:p>
          <a:p>
            <a:pPr indent="0" lvl="0" marL="0" marR="0" rtl="0" algn="ctr">
              <a:lnSpc>
                <a:spcPct val="150000"/>
              </a:lnSpc>
              <a:spcBef>
                <a:spcPts val="310"/>
              </a:spcBef>
              <a:spcAft>
                <a:spcPts val="0"/>
              </a:spcAft>
              <a:buNone/>
            </a:pPr>
            <a:r>
              <a:rPr b="1" lang="en-US" sz="1600">
                <a:solidFill>
                  <a:schemeClr val="lt1"/>
                </a:solidFill>
                <a:latin typeface="Calibri"/>
                <a:ea typeface="Calibri"/>
                <a:cs typeface="Calibri"/>
                <a:sym typeface="Calibri"/>
              </a:rPr>
              <a:t>Split Rule</a:t>
            </a:r>
            <a:endParaRPr b="1" baseline="-25000" sz="1600">
              <a:solidFill>
                <a:schemeClr val="lt1"/>
              </a:solidFill>
              <a:latin typeface="Calibri"/>
              <a:ea typeface="Calibri"/>
              <a:cs typeface="Calibri"/>
              <a:sym typeface="Calibri"/>
            </a:endParaRPr>
          </a:p>
          <a:p>
            <a:pPr indent="0" lvl="0" marL="0" marR="0" rtl="0" algn="l">
              <a:lnSpc>
                <a:spcPct val="150000"/>
              </a:lnSpc>
              <a:spcBef>
                <a:spcPts val="310"/>
              </a:spcBef>
              <a:spcAft>
                <a:spcPts val="0"/>
              </a:spcAft>
              <a:buNone/>
            </a:pPr>
            <a:r>
              <a:rPr lang="en-US" sz="1100">
                <a:solidFill>
                  <a:schemeClr val="lt1"/>
                </a:solidFill>
                <a:latin typeface="Calibri"/>
                <a:ea typeface="Calibri"/>
                <a:cs typeface="Calibri"/>
                <a:sym typeface="Calibri"/>
              </a:rPr>
              <a:t>R</a:t>
            </a:r>
            <a:r>
              <a:rPr baseline="-25000" lang="en-US" sz="1100">
                <a:solidFill>
                  <a:schemeClr val="lt1"/>
                </a:solidFill>
                <a:latin typeface="Calibri"/>
                <a:ea typeface="Calibri"/>
                <a:cs typeface="Calibri"/>
                <a:sym typeface="Calibri"/>
              </a:rPr>
              <a:t>01</a:t>
            </a:r>
            <a:r>
              <a:rPr lang="en-US" sz="1100">
                <a:solidFill>
                  <a:schemeClr val="lt1"/>
                </a:solidFill>
                <a:latin typeface="Calibri"/>
                <a:ea typeface="Calibri"/>
                <a:cs typeface="Calibri"/>
                <a:sym typeface="Calibri"/>
              </a:rPr>
              <a:t>: c</a:t>
            </a:r>
            <a:r>
              <a:rPr baseline="-25000" lang="en-US" sz="1100">
                <a:solidFill>
                  <a:schemeClr val="lt1"/>
                </a:solidFill>
                <a:latin typeface="Calibri"/>
                <a:ea typeface="Calibri"/>
                <a:cs typeface="Calibri"/>
                <a:sym typeface="Calibri"/>
              </a:rPr>
              <a:t>0</a:t>
            </a:r>
            <a:r>
              <a:rPr lang="en-US" sz="1100">
                <a:solidFill>
                  <a:schemeClr val="lt1"/>
                </a:solidFill>
                <a:latin typeface="Calibri"/>
                <a:ea typeface="Calibri"/>
                <a:cs typeface="Calibri"/>
                <a:sym typeface="Calibri"/>
              </a:rPr>
              <a:t> </a:t>
            </a:r>
            <a:r>
              <a:rPr lang="en-US" sz="1100">
                <a:solidFill>
                  <a:schemeClr val="lt1"/>
                </a:solidFill>
                <a:latin typeface="Lucida Sans"/>
                <a:ea typeface="Lucida Sans"/>
                <a:cs typeface="Lucida Sans"/>
                <a:sym typeface="Lucida Sans"/>
              </a:rPr>
              <a:t>⋀</a:t>
            </a:r>
            <a:r>
              <a:rPr lang="en-US" sz="1100">
                <a:solidFill>
                  <a:schemeClr val="lt1"/>
                </a:solidFill>
                <a:latin typeface="Calibri"/>
                <a:ea typeface="Calibri"/>
                <a:cs typeface="Calibri"/>
                <a:sym typeface="Calibri"/>
              </a:rPr>
              <a:t> ~c</a:t>
            </a:r>
            <a:r>
              <a:rPr baseline="-25000" lang="en-US" sz="1100">
                <a:solidFill>
                  <a:schemeClr val="lt1"/>
                </a:solidFill>
                <a:latin typeface="Calibri"/>
                <a:ea typeface="Calibri"/>
                <a:cs typeface="Calibri"/>
                <a:sym typeface="Calibri"/>
              </a:rPr>
              <a:t>x</a:t>
            </a:r>
            <a:r>
              <a:rPr lang="en-US" sz="1100">
                <a:solidFill>
                  <a:schemeClr val="lt1"/>
                </a:solidFill>
                <a:latin typeface="Calibri"/>
                <a:ea typeface="Calibri"/>
                <a:cs typeface="Calibri"/>
                <a:sym typeface="Calibri"/>
              </a:rPr>
              <a:t> –a</a:t>
            </a:r>
            <a:r>
              <a:rPr baseline="30000" lang="en-US" sz="1100">
                <a:solidFill>
                  <a:schemeClr val="lt1"/>
                </a:solidFill>
                <a:latin typeface="Calibri"/>
                <a:ea typeface="Calibri"/>
                <a:cs typeface="Calibri"/>
                <a:sym typeface="Calibri"/>
              </a:rPr>
              <a:t>+</a:t>
            </a:r>
            <a:r>
              <a:rPr lang="en-US" sz="1100">
                <a:solidFill>
                  <a:schemeClr val="lt1"/>
                </a:solidFill>
                <a:latin typeface="Calibri"/>
                <a:ea typeface="Calibri"/>
                <a:cs typeface="Calibri"/>
                <a:sym typeface="Calibri"/>
              </a:rPr>
              <a:t>→ ~p</a:t>
            </a:r>
            <a:r>
              <a:rPr baseline="-25000" lang="en-US" sz="1100">
                <a:solidFill>
                  <a:schemeClr val="lt1"/>
                </a:solidFill>
                <a:latin typeface="Calibri"/>
                <a:ea typeface="Calibri"/>
                <a:cs typeface="Calibri"/>
                <a:sym typeface="Calibri"/>
              </a:rPr>
              <a:t>0</a:t>
            </a:r>
            <a:r>
              <a:rPr lang="en-US" sz="1100">
                <a:solidFill>
                  <a:schemeClr val="lt1"/>
                </a:solidFill>
                <a:latin typeface="Calibri"/>
                <a:ea typeface="Calibri"/>
                <a:cs typeface="Calibri"/>
                <a:sym typeface="Calibri"/>
              </a:rPr>
              <a:t> </a:t>
            </a:r>
            <a:r>
              <a:rPr lang="en-US" sz="1100">
                <a:solidFill>
                  <a:schemeClr val="lt1"/>
                </a:solidFill>
                <a:latin typeface="Lucida Sans"/>
                <a:ea typeface="Lucida Sans"/>
                <a:cs typeface="Lucida Sans"/>
                <a:sym typeface="Lucida Sans"/>
              </a:rPr>
              <a:t>⋀ </a:t>
            </a:r>
            <a:r>
              <a:rPr lang="en-US" sz="1100">
                <a:solidFill>
                  <a:schemeClr val="lt1"/>
                </a:solidFill>
                <a:latin typeface="Calibri"/>
                <a:ea typeface="Calibri"/>
                <a:cs typeface="Calibri"/>
                <a:sym typeface="Calibri"/>
              </a:rPr>
              <a:t>p</a:t>
            </a:r>
            <a:r>
              <a:rPr baseline="-25000" lang="en-US" sz="1100">
                <a:solidFill>
                  <a:schemeClr val="lt1"/>
                </a:solidFill>
                <a:latin typeface="Calibri"/>
                <a:ea typeface="Calibri"/>
                <a:cs typeface="Calibri"/>
                <a:sym typeface="Calibri"/>
              </a:rPr>
              <a:t>x</a:t>
            </a:r>
            <a:endParaRPr sz="1100">
              <a:solidFill>
                <a:schemeClr val="lt1"/>
              </a:solidFill>
              <a:latin typeface="Times New Roman"/>
              <a:ea typeface="Times New Roman"/>
              <a:cs typeface="Times New Roman"/>
              <a:sym typeface="Times New Roman"/>
            </a:endParaRPr>
          </a:p>
        </p:txBody>
      </p:sp>
      <p:cxnSp>
        <p:nvCxnSpPr>
          <p:cNvPr id="442" name="Google Shape;442;p31"/>
          <p:cNvCxnSpPr>
            <a:stCxn id="439" idx="3"/>
            <a:endCxn id="440" idx="1"/>
          </p:cNvCxnSpPr>
          <p:nvPr/>
        </p:nvCxnSpPr>
        <p:spPr>
          <a:xfrm>
            <a:off x="1040499" y="4039499"/>
            <a:ext cx="910500" cy="27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443" name="Google Shape;443;p31"/>
          <p:cNvSpPr/>
          <p:nvPr/>
        </p:nvSpPr>
        <p:spPr>
          <a:xfrm>
            <a:off x="6560451" y="3483868"/>
            <a:ext cx="2179326" cy="1099238"/>
          </a:xfrm>
          <a:prstGeom prst="roundRect">
            <a:avLst>
              <a:gd fmla="val 16667" name="adj"/>
            </a:avLst>
          </a:prstGeom>
          <a:gradFill>
            <a:gsLst>
              <a:gs pos="0">
                <a:srgbClr val="00B0F0"/>
              </a:gs>
              <a:gs pos="50000">
                <a:schemeClr val="dk1"/>
              </a:gs>
              <a:gs pos="100000">
                <a:srgbClr val="92D050"/>
              </a:gs>
            </a:gsLst>
            <a:lin ang="5400000" scaled="0"/>
          </a:gradFill>
          <a:ln cap="flat" cmpd="sng" w="9525">
            <a:solidFill>
              <a:srgbClr val="4A7DB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rPr lang="en-US" sz="1100">
                <a:solidFill>
                  <a:schemeClr val="lt1"/>
                </a:solidFill>
                <a:latin typeface="Calibri"/>
                <a:ea typeface="Calibri"/>
                <a:cs typeface="Calibri"/>
                <a:sym typeface="Calibri"/>
              </a:rPr>
              <a:t>R</a:t>
            </a:r>
            <a:r>
              <a:rPr baseline="-25000" lang="en-US" sz="1100">
                <a:solidFill>
                  <a:schemeClr val="lt1"/>
                </a:solidFill>
                <a:latin typeface="Calibri"/>
                <a:ea typeface="Calibri"/>
                <a:cs typeface="Calibri"/>
                <a:sym typeface="Calibri"/>
              </a:rPr>
              <a:t>00</a:t>
            </a:r>
            <a:r>
              <a:rPr lang="en-US" sz="1100">
                <a:solidFill>
                  <a:schemeClr val="lt1"/>
                </a:solidFill>
                <a:latin typeface="Calibri"/>
                <a:ea typeface="Calibri"/>
                <a:cs typeface="Calibri"/>
                <a:sym typeface="Calibri"/>
              </a:rPr>
              <a:t> : c</a:t>
            </a:r>
            <a:r>
              <a:rPr baseline="-25000" lang="en-US" sz="1100">
                <a:solidFill>
                  <a:schemeClr val="lt1"/>
                </a:solidFill>
                <a:latin typeface="Calibri"/>
                <a:ea typeface="Calibri"/>
                <a:cs typeface="Calibri"/>
                <a:sym typeface="Calibri"/>
              </a:rPr>
              <a:t>0</a:t>
            </a:r>
            <a:r>
              <a:rPr lang="en-US" sz="1100">
                <a:solidFill>
                  <a:schemeClr val="lt1"/>
                </a:solidFill>
                <a:latin typeface="Calibri"/>
                <a:ea typeface="Calibri"/>
                <a:cs typeface="Calibri"/>
                <a:sym typeface="Calibri"/>
              </a:rPr>
              <a:t> </a:t>
            </a:r>
            <a:r>
              <a:rPr lang="en-US" sz="1100">
                <a:solidFill>
                  <a:schemeClr val="lt1"/>
                </a:solidFill>
                <a:latin typeface="Lucida Sans"/>
                <a:ea typeface="Lucida Sans"/>
                <a:cs typeface="Lucida Sans"/>
                <a:sym typeface="Lucida Sans"/>
              </a:rPr>
              <a:t>⋀</a:t>
            </a:r>
            <a:r>
              <a:rPr lang="en-US" sz="1100">
                <a:solidFill>
                  <a:schemeClr val="lt1"/>
                </a:solidFill>
                <a:latin typeface="Calibri"/>
                <a:ea typeface="Calibri"/>
                <a:cs typeface="Calibri"/>
                <a:sym typeface="Calibri"/>
              </a:rPr>
              <a:t> c</a:t>
            </a:r>
            <a:r>
              <a:rPr baseline="-25000" lang="en-US" sz="1100">
                <a:solidFill>
                  <a:schemeClr val="lt1"/>
                </a:solidFill>
                <a:latin typeface="Calibri"/>
                <a:ea typeface="Calibri"/>
                <a:cs typeface="Calibri"/>
                <a:sym typeface="Calibri"/>
              </a:rPr>
              <a:t>x</a:t>
            </a:r>
            <a:r>
              <a:rPr lang="en-US" sz="1100">
                <a:solidFill>
                  <a:schemeClr val="lt1"/>
                </a:solidFill>
                <a:latin typeface="Calibri"/>
                <a:ea typeface="Calibri"/>
                <a:cs typeface="Calibri"/>
                <a:sym typeface="Calibri"/>
              </a:rPr>
              <a:t> </a:t>
            </a:r>
            <a:r>
              <a:rPr lang="en-US" sz="1100">
                <a:solidFill>
                  <a:schemeClr val="lt1"/>
                </a:solidFill>
                <a:latin typeface="Lucida Sans"/>
                <a:ea typeface="Lucida Sans"/>
                <a:cs typeface="Lucida Sans"/>
                <a:sym typeface="Lucida Sans"/>
              </a:rPr>
              <a:t>⋀</a:t>
            </a:r>
            <a:r>
              <a:rPr lang="en-US" sz="1100">
                <a:solidFill>
                  <a:schemeClr val="lt1"/>
                </a:solidFill>
                <a:latin typeface="Calibri"/>
                <a:ea typeface="Calibri"/>
                <a:cs typeface="Calibri"/>
                <a:sym typeface="Calibri"/>
              </a:rPr>
              <a:t> c</a:t>
            </a:r>
            <a:r>
              <a:rPr baseline="-25000" lang="en-US" sz="1100">
                <a:solidFill>
                  <a:schemeClr val="lt1"/>
                </a:solidFill>
                <a:latin typeface="Calibri"/>
                <a:ea typeface="Calibri"/>
                <a:cs typeface="Calibri"/>
                <a:sym typeface="Calibri"/>
              </a:rPr>
              <a:t>y</a:t>
            </a:r>
            <a:r>
              <a:rPr lang="en-US" sz="1100">
                <a:solidFill>
                  <a:schemeClr val="lt1"/>
                </a:solidFill>
                <a:latin typeface="Calibri"/>
                <a:ea typeface="Calibri"/>
                <a:cs typeface="Calibri"/>
                <a:sym typeface="Calibri"/>
              </a:rPr>
              <a:t> –a</a:t>
            </a:r>
            <a:r>
              <a:rPr baseline="30000" lang="en-US" sz="1100">
                <a:solidFill>
                  <a:schemeClr val="lt1"/>
                </a:solidFill>
                <a:latin typeface="Calibri"/>
                <a:ea typeface="Calibri"/>
                <a:cs typeface="Calibri"/>
                <a:sym typeface="Calibri"/>
              </a:rPr>
              <a:t>+</a:t>
            </a:r>
            <a:r>
              <a:rPr lang="en-US" sz="1100">
                <a:solidFill>
                  <a:schemeClr val="lt1"/>
                </a:solidFill>
                <a:latin typeface="Calibri"/>
                <a:ea typeface="Calibri"/>
                <a:cs typeface="Calibri"/>
                <a:sym typeface="Calibri"/>
              </a:rPr>
              <a:t>→ p</a:t>
            </a:r>
            <a:r>
              <a:rPr baseline="-25000" lang="en-US" sz="1100">
                <a:solidFill>
                  <a:schemeClr val="lt1"/>
                </a:solidFill>
                <a:latin typeface="Calibri"/>
                <a:ea typeface="Calibri"/>
                <a:cs typeface="Calibri"/>
                <a:sym typeface="Calibri"/>
              </a:rPr>
              <a:t>z</a:t>
            </a:r>
            <a:endParaRPr sz="1600">
              <a:solidFill>
                <a:schemeClr val="lt1"/>
              </a:solidFill>
              <a:latin typeface="Calibri"/>
              <a:ea typeface="Calibri"/>
              <a:cs typeface="Calibri"/>
              <a:sym typeface="Calibri"/>
            </a:endParaRPr>
          </a:p>
          <a:p>
            <a:pPr indent="0" lvl="0" marL="0" marR="0" rtl="0" algn="ctr">
              <a:lnSpc>
                <a:spcPct val="150000"/>
              </a:lnSpc>
              <a:spcBef>
                <a:spcPts val="310"/>
              </a:spcBef>
              <a:spcAft>
                <a:spcPts val="0"/>
              </a:spcAft>
              <a:buNone/>
            </a:pPr>
            <a:r>
              <a:rPr b="1" lang="en-US" sz="1600">
                <a:solidFill>
                  <a:schemeClr val="lt1"/>
                </a:solidFill>
                <a:latin typeface="Calibri"/>
                <a:ea typeface="Calibri"/>
                <a:cs typeface="Calibri"/>
                <a:sym typeface="Calibri"/>
              </a:rPr>
              <a:t>Refine Rule</a:t>
            </a:r>
            <a:endParaRPr/>
          </a:p>
          <a:p>
            <a:pPr indent="0" lvl="0" marL="0" marR="0" rtl="0" algn="l">
              <a:lnSpc>
                <a:spcPct val="150000"/>
              </a:lnSpc>
              <a:spcBef>
                <a:spcPts val="0"/>
              </a:spcBef>
              <a:spcAft>
                <a:spcPts val="0"/>
              </a:spcAft>
              <a:buNone/>
            </a:pPr>
            <a:r>
              <a:rPr lang="en-US" sz="1100">
                <a:solidFill>
                  <a:schemeClr val="lt1"/>
                </a:solidFill>
                <a:latin typeface="Calibri"/>
                <a:ea typeface="Calibri"/>
                <a:cs typeface="Calibri"/>
                <a:sym typeface="Calibri"/>
              </a:rPr>
              <a:t>R</a:t>
            </a:r>
            <a:r>
              <a:rPr baseline="-25000" lang="en-US" sz="1100">
                <a:solidFill>
                  <a:schemeClr val="lt1"/>
                </a:solidFill>
                <a:latin typeface="Calibri"/>
                <a:ea typeface="Calibri"/>
                <a:cs typeface="Calibri"/>
                <a:sym typeface="Calibri"/>
              </a:rPr>
              <a:t>01</a:t>
            </a:r>
            <a:r>
              <a:rPr lang="en-US" sz="1100">
                <a:solidFill>
                  <a:schemeClr val="lt1"/>
                </a:solidFill>
                <a:latin typeface="Calibri"/>
                <a:ea typeface="Calibri"/>
                <a:cs typeface="Calibri"/>
                <a:sym typeface="Calibri"/>
              </a:rPr>
              <a:t> : c</a:t>
            </a:r>
            <a:r>
              <a:rPr baseline="-25000" lang="en-US" sz="1100">
                <a:solidFill>
                  <a:schemeClr val="lt1"/>
                </a:solidFill>
                <a:latin typeface="Calibri"/>
                <a:ea typeface="Calibri"/>
                <a:cs typeface="Calibri"/>
                <a:sym typeface="Calibri"/>
              </a:rPr>
              <a:t>0</a:t>
            </a:r>
            <a:r>
              <a:rPr lang="en-US" sz="1100">
                <a:solidFill>
                  <a:schemeClr val="lt1"/>
                </a:solidFill>
                <a:latin typeface="Calibri"/>
                <a:ea typeface="Calibri"/>
                <a:cs typeface="Calibri"/>
                <a:sym typeface="Calibri"/>
              </a:rPr>
              <a:t> </a:t>
            </a:r>
            <a:r>
              <a:rPr lang="en-US" sz="1100">
                <a:solidFill>
                  <a:schemeClr val="lt1"/>
                </a:solidFill>
                <a:latin typeface="Lucida Sans"/>
                <a:ea typeface="Lucida Sans"/>
                <a:cs typeface="Lucida Sans"/>
                <a:sym typeface="Lucida Sans"/>
              </a:rPr>
              <a:t>⋀</a:t>
            </a:r>
            <a:r>
              <a:rPr lang="en-US" sz="1100">
                <a:solidFill>
                  <a:schemeClr val="lt1"/>
                </a:solidFill>
                <a:latin typeface="Calibri"/>
                <a:ea typeface="Calibri"/>
                <a:cs typeface="Calibri"/>
                <a:sym typeface="Calibri"/>
              </a:rPr>
              <a:t> ~(c</a:t>
            </a:r>
            <a:r>
              <a:rPr baseline="-25000" lang="en-US" sz="1100">
                <a:solidFill>
                  <a:schemeClr val="lt1"/>
                </a:solidFill>
                <a:latin typeface="Calibri"/>
                <a:ea typeface="Calibri"/>
                <a:cs typeface="Calibri"/>
                <a:sym typeface="Calibri"/>
              </a:rPr>
              <a:t>x</a:t>
            </a:r>
            <a:r>
              <a:rPr lang="en-US" sz="1100">
                <a:solidFill>
                  <a:schemeClr val="lt1"/>
                </a:solidFill>
                <a:latin typeface="Calibri"/>
                <a:ea typeface="Calibri"/>
                <a:cs typeface="Calibri"/>
                <a:sym typeface="Calibri"/>
              </a:rPr>
              <a:t> </a:t>
            </a:r>
            <a:r>
              <a:rPr lang="en-US" sz="1100">
                <a:solidFill>
                  <a:schemeClr val="lt1"/>
                </a:solidFill>
                <a:latin typeface="Lucida Sans"/>
                <a:ea typeface="Lucida Sans"/>
                <a:cs typeface="Lucida Sans"/>
                <a:sym typeface="Lucida Sans"/>
              </a:rPr>
              <a:t>⋀</a:t>
            </a:r>
            <a:r>
              <a:rPr lang="en-US" sz="1100">
                <a:solidFill>
                  <a:schemeClr val="lt1"/>
                </a:solidFill>
                <a:latin typeface="Calibri"/>
                <a:ea typeface="Calibri"/>
                <a:cs typeface="Calibri"/>
                <a:sym typeface="Calibri"/>
              </a:rPr>
              <a:t> c</a:t>
            </a:r>
            <a:r>
              <a:rPr baseline="-25000" lang="en-US" sz="1100">
                <a:solidFill>
                  <a:schemeClr val="lt1"/>
                </a:solidFill>
                <a:latin typeface="Calibri"/>
                <a:ea typeface="Calibri"/>
                <a:cs typeface="Calibri"/>
                <a:sym typeface="Calibri"/>
              </a:rPr>
              <a:t>y</a:t>
            </a:r>
            <a:r>
              <a:rPr lang="en-US" sz="1100">
                <a:solidFill>
                  <a:schemeClr val="lt1"/>
                </a:solidFill>
                <a:latin typeface="Calibri"/>
                <a:ea typeface="Calibri"/>
                <a:cs typeface="Calibri"/>
                <a:sym typeface="Calibri"/>
              </a:rPr>
              <a:t>) –a</a:t>
            </a:r>
            <a:r>
              <a:rPr baseline="30000" lang="en-US" sz="1100">
                <a:solidFill>
                  <a:schemeClr val="lt1"/>
                </a:solidFill>
                <a:latin typeface="Calibri"/>
                <a:ea typeface="Calibri"/>
                <a:cs typeface="Calibri"/>
                <a:sym typeface="Calibri"/>
              </a:rPr>
              <a:t>+</a:t>
            </a:r>
            <a:r>
              <a:rPr lang="en-US" sz="1100">
                <a:solidFill>
                  <a:schemeClr val="lt1"/>
                </a:solidFill>
                <a:latin typeface="Calibri"/>
                <a:ea typeface="Calibri"/>
                <a:cs typeface="Calibri"/>
                <a:sym typeface="Calibri"/>
              </a:rPr>
              <a:t>→ ~p</a:t>
            </a:r>
            <a:r>
              <a:rPr baseline="-25000" lang="en-US" sz="1100">
                <a:solidFill>
                  <a:schemeClr val="lt1"/>
                </a:solidFill>
                <a:latin typeface="Calibri"/>
                <a:ea typeface="Calibri"/>
                <a:cs typeface="Calibri"/>
                <a:sym typeface="Calibri"/>
              </a:rPr>
              <a:t>z</a:t>
            </a:r>
            <a:endParaRPr baseline="-25000" sz="1100">
              <a:solidFill>
                <a:schemeClr val="lt1"/>
              </a:solidFill>
              <a:latin typeface="Calibri"/>
              <a:ea typeface="Calibri"/>
              <a:cs typeface="Calibri"/>
              <a:sym typeface="Calibri"/>
            </a:endParaRPr>
          </a:p>
        </p:txBody>
      </p:sp>
      <p:cxnSp>
        <p:nvCxnSpPr>
          <p:cNvPr id="444" name="Google Shape;444;p31"/>
          <p:cNvCxnSpPr>
            <a:stCxn id="440" idx="3"/>
            <a:endCxn id="441" idx="1"/>
          </p:cNvCxnSpPr>
          <p:nvPr/>
        </p:nvCxnSpPr>
        <p:spPr>
          <a:xfrm flipH="1" rot="10800000">
            <a:off x="3311182" y="4033252"/>
            <a:ext cx="625500" cy="90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445" name="Google Shape;445;p31"/>
          <p:cNvCxnSpPr>
            <a:stCxn id="441" idx="3"/>
            <a:endCxn id="443" idx="1"/>
          </p:cNvCxnSpPr>
          <p:nvPr/>
        </p:nvCxnSpPr>
        <p:spPr>
          <a:xfrm>
            <a:off x="5937709" y="4033146"/>
            <a:ext cx="622800" cy="3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446" name="Google Shape;446;p31"/>
          <p:cNvSpPr/>
          <p:nvPr/>
        </p:nvSpPr>
        <p:spPr>
          <a:xfrm>
            <a:off x="823186" y="3618917"/>
            <a:ext cx="1297615" cy="516540"/>
          </a:xfrm>
          <a:prstGeom prst="roundRect">
            <a:avLst>
              <a:gd fmla="val 16667" name="adj"/>
            </a:avLst>
          </a:prstGeom>
          <a:no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None/>
            </a:pPr>
            <a:r>
              <a:rPr lang="en-US" sz="1100">
                <a:solidFill>
                  <a:schemeClr val="dk1"/>
                </a:solidFill>
                <a:latin typeface="Calibri"/>
                <a:ea typeface="Calibri"/>
                <a:cs typeface="Calibri"/>
                <a:sym typeface="Calibri"/>
              </a:rPr>
              <a:t>observations</a:t>
            </a:r>
            <a:endParaRPr sz="1800">
              <a:solidFill>
                <a:schemeClr val="dk1"/>
              </a:solidFill>
              <a:latin typeface="Times New Roman"/>
              <a:ea typeface="Times New Roman"/>
              <a:cs typeface="Times New Roman"/>
              <a:sym typeface="Times New Roman"/>
            </a:endParaRPr>
          </a:p>
        </p:txBody>
      </p:sp>
      <p:sp>
        <p:nvSpPr>
          <p:cNvPr id="447" name="Google Shape;447;p31"/>
          <p:cNvSpPr/>
          <p:nvPr/>
        </p:nvSpPr>
        <p:spPr>
          <a:xfrm>
            <a:off x="3139766" y="3616122"/>
            <a:ext cx="930152" cy="516540"/>
          </a:xfrm>
          <a:prstGeom prst="roundRect">
            <a:avLst>
              <a:gd fmla="val 16667" name="adj"/>
            </a:avLst>
          </a:prstGeom>
          <a:no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None/>
            </a:pPr>
            <a:r>
              <a:rPr lang="en-US" sz="1100">
                <a:solidFill>
                  <a:schemeClr val="dk1"/>
                </a:solidFill>
                <a:latin typeface="Calibri"/>
                <a:ea typeface="Calibri"/>
                <a:cs typeface="Calibri"/>
                <a:sym typeface="Calibri"/>
              </a:rPr>
              <a:t>surprise</a:t>
            </a:r>
            <a:endParaRPr sz="1800">
              <a:solidFill>
                <a:schemeClr val="dk1"/>
              </a:solidFill>
              <a:latin typeface="Times New Roman"/>
              <a:ea typeface="Times New Roman"/>
              <a:cs typeface="Times New Roman"/>
              <a:sym typeface="Times New Roman"/>
            </a:endParaRPr>
          </a:p>
        </p:txBody>
      </p:sp>
      <p:cxnSp>
        <p:nvCxnSpPr>
          <p:cNvPr id="448" name="Google Shape;448;p31"/>
          <p:cNvCxnSpPr>
            <a:stCxn id="449" idx="2"/>
            <a:endCxn id="441" idx="0"/>
          </p:cNvCxnSpPr>
          <p:nvPr/>
        </p:nvCxnSpPr>
        <p:spPr>
          <a:xfrm flipH="1">
            <a:off x="4937161" y="2677011"/>
            <a:ext cx="1305000" cy="835800"/>
          </a:xfrm>
          <a:prstGeom prst="straightConnector1">
            <a:avLst/>
          </a:prstGeom>
          <a:noFill/>
          <a:ln cap="flat" cmpd="sng" w="25400">
            <a:solidFill>
              <a:schemeClr val="accent1"/>
            </a:solidFill>
            <a:prstDash val="dot"/>
            <a:round/>
            <a:headEnd len="sm" w="sm" type="none"/>
            <a:tailEnd len="med" w="med" type="stealth"/>
          </a:ln>
          <a:effectLst>
            <a:outerShdw blurRad="40000" rotWithShape="0" dir="5400000" dist="20000">
              <a:srgbClr val="000000">
                <a:alpha val="37647"/>
              </a:srgbClr>
            </a:outerShdw>
          </a:effectLst>
        </p:spPr>
      </p:cxnSp>
      <p:sp>
        <p:nvSpPr>
          <p:cNvPr id="449" name="Google Shape;449;p31"/>
          <p:cNvSpPr/>
          <p:nvPr/>
        </p:nvSpPr>
        <p:spPr>
          <a:xfrm>
            <a:off x="5022960" y="2215417"/>
            <a:ext cx="2438401" cy="461594"/>
          </a:xfrm>
          <a:prstGeom prst="roundRect">
            <a:avLst>
              <a:gd fmla="val 16667" name="adj"/>
            </a:avLst>
          </a:prstGeom>
          <a:no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None/>
            </a:pPr>
            <a:r>
              <a:rPr lang="en-US" sz="1600">
                <a:solidFill>
                  <a:schemeClr val="dk1"/>
                </a:solidFill>
                <a:latin typeface="Calibri"/>
                <a:ea typeface="Calibri"/>
                <a:cs typeface="Calibri"/>
                <a:sym typeface="Calibri"/>
              </a:rPr>
              <a:t>possible causes of surprise</a:t>
            </a:r>
            <a:endParaRPr sz="2800">
              <a:solidFill>
                <a:schemeClr val="dk1"/>
              </a:solidFill>
              <a:latin typeface="Times New Roman"/>
              <a:ea typeface="Times New Roman"/>
              <a:cs typeface="Times New Roman"/>
              <a:sym typeface="Times New Roman"/>
            </a:endParaRPr>
          </a:p>
        </p:txBody>
      </p:sp>
      <p:cxnSp>
        <p:nvCxnSpPr>
          <p:cNvPr id="450" name="Google Shape;450;p31"/>
          <p:cNvCxnSpPr>
            <a:stCxn id="449" idx="2"/>
            <a:endCxn id="443" idx="0"/>
          </p:cNvCxnSpPr>
          <p:nvPr/>
        </p:nvCxnSpPr>
        <p:spPr>
          <a:xfrm>
            <a:off x="6242161" y="2677011"/>
            <a:ext cx="1407900" cy="807000"/>
          </a:xfrm>
          <a:prstGeom prst="straightConnector1">
            <a:avLst/>
          </a:prstGeom>
          <a:noFill/>
          <a:ln cap="flat" cmpd="sng" w="25400">
            <a:solidFill>
              <a:schemeClr val="accent1"/>
            </a:solidFill>
            <a:prstDash val="dot"/>
            <a:round/>
            <a:headEnd len="sm" w="sm" type="none"/>
            <a:tailEnd len="med" w="med" type="stealth"/>
          </a:ln>
          <a:effectLst>
            <a:outerShdw blurRad="40000" rotWithShape="0" dir="5400000" dist="20000">
              <a:srgbClr val="000000">
                <a:alpha val="37647"/>
              </a:srgbClr>
            </a:outerShdw>
          </a:effectLst>
        </p:spPr>
      </p:cxnSp>
      <p:sp>
        <p:nvSpPr>
          <p:cNvPr id="451" name="Google Shape;451;p31"/>
          <p:cNvSpPr/>
          <p:nvPr/>
        </p:nvSpPr>
        <p:spPr>
          <a:xfrm>
            <a:off x="5546522" y="5530506"/>
            <a:ext cx="1431049" cy="364140"/>
          </a:xfrm>
          <a:prstGeom prst="roundRect">
            <a:avLst>
              <a:gd fmla="val 16667" name="adj"/>
            </a:avLst>
          </a:prstGeom>
          <a:no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None/>
            </a:pPr>
            <a:r>
              <a:rPr lang="en-US" sz="1600">
                <a:solidFill>
                  <a:schemeClr val="dk1"/>
                </a:solidFill>
                <a:latin typeface="Calibri"/>
                <a:ea typeface="Calibri"/>
                <a:cs typeface="Calibri"/>
                <a:sym typeface="Calibri"/>
              </a:rPr>
              <a:t>forget (reject)</a:t>
            </a:r>
            <a:endParaRPr sz="2800">
              <a:solidFill>
                <a:schemeClr val="dk1"/>
              </a:solidFill>
              <a:latin typeface="Times New Roman"/>
              <a:ea typeface="Times New Roman"/>
              <a:cs typeface="Times New Roman"/>
              <a:sym typeface="Times New Roman"/>
            </a:endParaRPr>
          </a:p>
        </p:txBody>
      </p:sp>
      <p:cxnSp>
        <p:nvCxnSpPr>
          <p:cNvPr id="452" name="Google Shape;452;p31"/>
          <p:cNvCxnSpPr>
            <a:stCxn id="441" idx="2"/>
            <a:endCxn id="451" idx="0"/>
          </p:cNvCxnSpPr>
          <p:nvPr/>
        </p:nvCxnSpPr>
        <p:spPr>
          <a:xfrm>
            <a:off x="4937156" y="4553616"/>
            <a:ext cx="1324800" cy="976800"/>
          </a:xfrm>
          <a:prstGeom prst="straightConnector1">
            <a:avLst/>
          </a:prstGeom>
          <a:noFill/>
          <a:ln cap="flat" cmpd="sng" w="25400">
            <a:solidFill>
              <a:schemeClr val="accent1"/>
            </a:solidFill>
            <a:prstDash val="dot"/>
            <a:round/>
            <a:headEnd len="sm" w="sm" type="none"/>
            <a:tailEnd len="med" w="med" type="stealth"/>
          </a:ln>
          <a:effectLst>
            <a:outerShdw blurRad="40000" rotWithShape="0" dir="5400000" dist="20000">
              <a:srgbClr val="000000">
                <a:alpha val="37647"/>
              </a:srgbClr>
            </a:outerShdw>
          </a:effectLst>
        </p:spPr>
      </p:cxnSp>
      <p:cxnSp>
        <p:nvCxnSpPr>
          <p:cNvPr id="453" name="Google Shape;453;p31"/>
          <p:cNvCxnSpPr>
            <a:stCxn id="443" idx="2"/>
            <a:endCxn id="451" idx="0"/>
          </p:cNvCxnSpPr>
          <p:nvPr/>
        </p:nvCxnSpPr>
        <p:spPr>
          <a:xfrm flipH="1">
            <a:off x="6262014" y="4583106"/>
            <a:ext cx="1388100" cy="947400"/>
          </a:xfrm>
          <a:prstGeom prst="straightConnector1">
            <a:avLst/>
          </a:prstGeom>
          <a:noFill/>
          <a:ln cap="flat" cmpd="sng" w="25400">
            <a:solidFill>
              <a:schemeClr val="accent1"/>
            </a:solidFill>
            <a:prstDash val="dot"/>
            <a:round/>
            <a:headEnd len="sm" w="sm" type="none"/>
            <a:tailEnd len="med" w="med" type="stealth"/>
          </a:ln>
          <a:effectLst>
            <a:outerShdw blurRad="40000" rotWithShape="0" dir="5400000" dist="20000">
              <a:srgbClr val="000000">
                <a:alpha val="37647"/>
              </a:srgbClr>
            </a:outerShdw>
          </a:effectLst>
        </p:spPr>
      </p:cxnSp>
      <p:sp>
        <p:nvSpPr>
          <p:cNvPr id="454" name="Google Shape;454;p31"/>
          <p:cNvSpPr/>
          <p:nvPr/>
        </p:nvSpPr>
        <p:spPr>
          <a:xfrm>
            <a:off x="8284226" y="2822169"/>
            <a:ext cx="930152" cy="516540"/>
          </a:xfrm>
          <a:prstGeom prst="roundRect">
            <a:avLst>
              <a:gd fmla="val 16667" name="adj"/>
            </a:avLst>
          </a:prstGeom>
          <a:no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None/>
            </a:pPr>
            <a:r>
              <a:rPr lang="en-US" sz="1100">
                <a:solidFill>
                  <a:schemeClr val="dk1"/>
                </a:solidFill>
                <a:latin typeface="Calibri"/>
                <a:ea typeface="Calibri"/>
                <a:cs typeface="Calibri"/>
                <a:sym typeface="Calibri"/>
              </a:rPr>
              <a:t>surprise</a:t>
            </a:r>
            <a:endParaRPr sz="1800">
              <a:solidFill>
                <a:schemeClr val="dk1"/>
              </a:solidFill>
              <a:latin typeface="Times New Roman"/>
              <a:ea typeface="Times New Roman"/>
              <a:cs typeface="Times New Roman"/>
              <a:sym typeface="Times New Roman"/>
            </a:endParaRPr>
          </a:p>
        </p:txBody>
      </p:sp>
      <p:sp>
        <p:nvSpPr>
          <p:cNvPr id="455" name="Google Shape;455;p31"/>
          <p:cNvSpPr/>
          <p:nvPr/>
        </p:nvSpPr>
        <p:spPr>
          <a:xfrm rot="2917887">
            <a:off x="5326290" y="3758407"/>
            <a:ext cx="547957" cy="548640"/>
          </a:xfrm>
          <a:prstGeom prst="arc">
            <a:avLst>
              <a:gd fmla="val 16200000" name="adj1"/>
              <a:gd fmla="val 0" name="adj2"/>
            </a:avLst>
          </a:prstGeom>
          <a:noFill/>
          <a:ln cap="flat" cmpd="sng" w="25400">
            <a:solidFill>
              <a:srgbClr val="4A7DBA"/>
            </a:solidFill>
            <a:prstDash val="dash"/>
            <a:round/>
            <a:headEnd len="med" w="med" type="triangle"/>
            <a:tailEnd len="med" w="med" type="triangl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456" name="Google Shape;456;p31"/>
          <p:cNvSpPr/>
          <p:nvPr/>
        </p:nvSpPr>
        <p:spPr>
          <a:xfrm>
            <a:off x="5126403" y="4431421"/>
            <a:ext cx="1433245" cy="545617"/>
          </a:xfrm>
          <a:prstGeom prst="roundRect">
            <a:avLst>
              <a:gd fmla="val 16667" name="adj"/>
            </a:avLst>
          </a:prstGeom>
          <a:no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None/>
            </a:pPr>
            <a:r>
              <a:rPr lang="en-US" sz="1100">
                <a:solidFill>
                  <a:schemeClr val="dk1"/>
                </a:solidFill>
                <a:latin typeface="Calibri"/>
                <a:ea typeface="Calibri"/>
                <a:cs typeface="Calibri"/>
                <a:sym typeface="Calibri"/>
              </a:rPr>
              <a:t>complementary</a:t>
            </a:r>
            <a:endParaRPr sz="1800">
              <a:solidFill>
                <a:schemeClr val="dk1"/>
              </a:solidFill>
              <a:latin typeface="Times New Roman"/>
              <a:ea typeface="Times New Roman"/>
              <a:cs typeface="Times New Roman"/>
              <a:sym typeface="Times New Roman"/>
            </a:endParaRPr>
          </a:p>
        </p:txBody>
      </p:sp>
      <p:sp>
        <p:nvSpPr>
          <p:cNvPr id="457" name="Google Shape;457;p31"/>
          <p:cNvSpPr/>
          <p:nvPr/>
        </p:nvSpPr>
        <p:spPr>
          <a:xfrm rot="2917887">
            <a:off x="8050281" y="3729832"/>
            <a:ext cx="547957" cy="548640"/>
          </a:xfrm>
          <a:prstGeom prst="arc">
            <a:avLst>
              <a:gd fmla="val 16200000" name="adj1"/>
              <a:gd fmla="val 0" name="adj2"/>
            </a:avLst>
          </a:prstGeom>
          <a:noFill/>
          <a:ln cap="flat" cmpd="sng" w="25400">
            <a:solidFill>
              <a:srgbClr val="4A7DBA"/>
            </a:solidFill>
            <a:prstDash val="dash"/>
            <a:round/>
            <a:headEnd len="med" w="med" type="triangle"/>
            <a:tailEnd len="med" w="med" type="triangl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458" name="Google Shape;458;p31"/>
          <p:cNvSpPr/>
          <p:nvPr/>
        </p:nvSpPr>
        <p:spPr>
          <a:xfrm>
            <a:off x="7868229" y="4440265"/>
            <a:ext cx="1433245" cy="545617"/>
          </a:xfrm>
          <a:prstGeom prst="roundRect">
            <a:avLst>
              <a:gd fmla="val 16667" name="adj"/>
            </a:avLst>
          </a:prstGeom>
          <a:no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None/>
            </a:pPr>
            <a:r>
              <a:rPr lang="en-US" sz="1100">
                <a:solidFill>
                  <a:schemeClr val="dk1"/>
                </a:solidFill>
                <a:latin typeface="Calibri"/>
                <a:ea typeface="Calibri"/>
                <a:cs typeface="Calibri"/>
                <a:sym typeface="Calibri"/>
              </a:rPr>
              <a:t>complementary</a:t>
            </a:r>
            <a:endParaRPr sz="1800">
              <a:solidFill>
                <a:schemeClr val="dk1"/>
              </a:solidFill>
              <a:latin typeface="Times New Roman"/>
              <a:ea typeface="Times New Roman"/>
              <a:cs typeface="Times New Roman"/>
              <a:sym typeface="Times New Roman"/>
            </a:endParaRPr>
          </a:p>
        </p:txBody>
      </p:sp>
      <p:grpSp>
        <p:nvGrpSpPr>
          <p:cNvPr id="459" name="Google Shape;459;p31"/>
          <p:cNvGrpSpPr/>
          <p:nvPr/>
        </p:nvGrpSpPr>
        <p:grpSpPr>
          <a:xfrm>
            <a:off x="5279217" y="1666990"/>
            <a:ext cx="1909855" cy="566410"/>
            <a:chOff x="5279217" y="1666990"/>
            <a:chExt cx="1909855" cy="566410"/>
          </a:xfrm>
        </p:grpSpPr>
        <p:grpSp>
          <p:nvGrpSpPr>
            <p:cNvPr id="460" name="Google Shape;460;p31"/>
            <p:cNvGrpSpPr/>
            <p:nvPr/>
          </p:nvGrpSpPr>
          <p:grpSpPr>
            <a:xfrm>
              <a:off x="5279217" y="1666990"/>
              <a:ext cx="1909855" cy="566410"/>
              <a:chOff x="6913315" y="3205862"/>
              <a:chExt cx="1909855" cy="566410"/>
            </a:xfrm>
          </p:grpSpPr>
          <p:sp>
            <p:nvSpPr>
              <p:cNvPr id="461" name="Google Shape;461;p31"/>
              <p:cNvSpPr txBox="1"/>
              <p:nvPr/>
            </p:nvSpPr>
            <p:spPr>
              <a:xfrm>
                <a:off x="6913315" y="3205862"/>
                <a:ext cx="336952"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FF0000"/>
                    </a:solidFill>
                    <a:latin typeface="Calibri"/>
                    <a:ea typeface="Calibri"/>
                    <a:cs typeface="Calibri"/>
                    <a:sym typeface="Calibri"/>
                  </a:rPr>
                  <a:t>BC</a:t>
                </a:r>
                <a:endParaRPr/>
              </a:p>
            </p:txBody>
          </p:sp>
          <p:sp>
            <p:nvSpPr>
              <p:cNvPr id="462" name="Google Shape;462;p31"/>
              <p:cNvSpPr txBox="1"/>
              <p:nvPr/>
            </p:nvSpPr>
            <p:spPr>
              <a:xfrm>
                <a:off x="7162800" y="3205862"/>
                <a:ext cx="338554"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BR</a:t>
                </a:r>
                <a:endParaRPr/>
              </a:p>
            </p:txBody>
          </p:sp>
          <p:cxnSp>
            <p:nvCxnSpPr>
              <p:cNvPr id="463" name="Google Shape;463;p31"/>
              <p:cNvCxnSpPr/>
              <p:nvPr/>
            </p:nvCxnSpPr>
            <p:spPr>
              <a:xfrm>
                <a:off x="7848600" y="3434462"/>
                <a:ext cx="609600" cy="0"/>
              </a:xfrm>
              <a:prstGeom prst="straightConnector1">
                <a:avLst/>
              </a:prstGeom>
              <a:noFill/>
              <a:ln cap="flat" cmpd="sng" w="25400">
                <a:solidFill>
                  <a:schemeClr val="accent1"/>
                </a:solidFill>
                <a:prstDash val="solid"/>
                <a:round/>
                <a:headEnd len="sm" w="sm" type="none"/>
                <a:tailEnd len="med" w="med" type="stealth"/>
              </a:ln>
            </p:spPr>
          </p:cxnSp>
          <p:cxnSp>
            <p:nvCxnSpPr>
              <p:cNvPr id="464" name="Google Shape;464;p31"/>
              <p:cNvCxnSpPr/>
              <p:nvPr/>
            </p:nvCxnSpPr>
            <p:spPr>
              <a:xfrm rot="10800000">
                <a:off x="7086600" y="3393631"/>
                <a:ext cx="0" cy="111569"/>
              </a:xfrm>
              <a:prstGeom prst="straightConnector1">
                <a:avLst/>
              </a:prstGeom>
              <a:noFill/>
              <a:ln cap="flat" cmpd="sng" w="9525">
                <a:solidFill>
                  <a:srgbClr val="4A7DBA"/>
                </a:solidFill>
                <a:prstDash val="solid"/>
                <a:round/>
                <a:headEnd len="sm" w="sm" type="none"/>
                <a:tailEnd len="sm" w="sm" type="none"/>
              </a:ln>
            </p:spPr>
          </p:cxnSp>
          <p:cxnSp>
            <p:nvCxnSpPr>
              <p:cNvPr id="465" name="Google Shape;465;p31"/>
              <p:cNvCxnSpPr/>
              <p:nvPr/>
            </p:nvCxnSpPr>
            <p:spPr>
              <a:xfrm>
                <a:off x="6934200" y="3434462"/>
                <a:ext cx="609600" cy="0"/>
              </a:xfrm>
              <a:prstGeom prst="straightConnector1">
                <a:avLst/>
              </a:prstGeom>
              <a:noFill/>
              <a:ln cap="flat" cmpd="sng" w="25400">
                <a:solidFill>
                  <a:schemeClr val="accent1"/>
                </a:solidFill>
                <a:prstDash val="solid"/>
                <a:round/>
                <a:headEnd len="sm" w="sm" type="none"/>
                <a:tailEnd len="sm" w="sm" type="none"/>
              </a:ln>
            </p:spPr>
          </p:cxnSp>
          <p:cxnSp>
            <p:nvCxnSpPr>
              <p:cNvPr id="466" name="Google Shape;466;p31"/>
              <p:cNvCxnSpPr/>
              <p:nvPr/>
            </p:nvCxnSpPr>
            <p:spPr>
              <a:xfrm>
                <a:off x="7543800" y="3434462"/>
                <a:ext cx="304800" cy="0"/>
              </a:xfrm>
              <a:prstGeom prst="straightConnector1">
                <a:avLst/>
              </a:prstGeom>
              <a:noFill/>
              <a:ln cap="flat" cmpd="sng" w="25400">
                <a:solidFill>
                  <a:schemeClr val="accent1"/>
                </a:solidFill>
                <a:prstDash val="dot"/>
                <a:round/>
                <a:headEnd len="sm" w="sm" type="none"/>
                <a:tailEnd len="sm" w="sm" type="none"/>
              </a:ln>
            </p:spPr>
          </p:cxnSp>
          <p:sp>
            <p:nvSpPr>
              <p:cNvPr id="467" name="Google Shape;467;p31"/>
              <p:cNvSpPr txBox="1"/>
              <p:nvPr/>
            </p:nvSpPr>
            <p:spPr>
              <a:xfrm>
                <a:off x="8001000" y="3205862"/>
                <a:ext cx="325730"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SR</a:t>
                </a:r>
                <a:endParaRPr/>
              </a:p>
            </p:txBody>
          </p:sp>
          <p:sp>
            <p:nvSpPr>
              <p:cNvPr id="468" name="Google Shape;468;p31"/>
              <p:cNvSpPr txBox="1"/>
              <p:nvPr/>
            </p:nvSpPr>
            <p:spPr>
              <a:xfrm>
                <a:off x="7772400" y="3205862"/>
                <a:ext cx="32412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FF0000"/>
                    </a:solidFill>
                    <a:latin typeface="Calibri"/>
                    <a:ea typeface="Calibri"/>
                    <a:cs typeface="Calibri"/>
                    <a:sym typeface="Calibri"/>
                  </a:rPr>
                  <a:t>SC</a:t>
                </a:r>
                <a:endParaRPr/>
              </a:p>
            </p:txBody>
          </p:sp>
          <p:sp>
            <p:nvSpPr>
              <p:cNvPr id="469" name="Google Shape;469;p31"/>
              <p:cNvSpPr txBox="1"/>
              <p:nvPr/>
            </p:nvSpPr>
            <p:spPr>
              <a:xfrm>
                <a:off x="8377214" y="3358262"/>
                <a:ext cx="445956"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time</a:t>
                </a:r>
                <a:endParaRPr/>
              </a:p>
            </p:txBody>
          </p:sp>
          <p:sp>
            <p:nvSpPr>
              <p:cNvPr id="470" name="Google Shape;470;p31"/>
              <p:cNvSpPr txBox="1"/>
              <p:nvPr/>
            </p:nvSpPr>
            <p:spPr>
              <a:xfrm>
                <a:off x="7977721" y="3510662"/>
                <a:ext cx="718604"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t</a:t>
                </a:r>
                <a:r>
                  <a:rPr baseline="-25000" lang="en-US" sz="1100">
                    <a:solidFill>
                      <a:schemeClr val="dk1"/>
                    </a:solidFill>
                    <a:latin typeface="Calibri"/>
                    <a:ea typeface="Calibri"/>
                    <a:cs typeface="Calibri"/>
                    <a:sym typeface="Calibri"/>
                  </a:rPr>
                  <a:t>now </a:t>
                </a:r>
                <a:r>
                  <a:rPr lang="en-US" sz="1100">
                    <a:solidFill>
                      <a:schemeClr val="dk1"/>
                    </a:solidFill>
                    <a:latin typeface="Calibri"/>
                    <a:ea typeface="Calibri"/>
                    <a:cs typeface="Calibri"/>
                    <a:sym typeface="Calibri"/>
                  </a:rPr>
                  <a:t>= t</a:t>
                </a:r>
                <a:r>
                  <a:rPr baseline="-25000" lang="en-US" sz="1100">
                    <a:solidFill>
                      <a:schemeClr val="dk1"/>
                    </a:solidFill>
                    <a:latin typeface="Calibri"/>
                    <a:ea typeface="Calibri"/>
                    <a:cs typeface="Calibri"/>
                    <a:sym typeface="Calibri"/>
                  </a:rPr>
                  <a:t>2</a:t>
                </a:r>
                <a:endParaRPr/>
              </a:p>
            </p:txBody>
          </p:sp>
          <p:cxnSp>
            <p:nvCxnSpPr>
              <p:cNvPr id="471" name="Google Shape;471;p31"/>
              <p:cNvCxnSpPr/>
              <p:nvPr/>
            </p:nvCxnSpPr>
            <p:spPr>
              <a:xfrm rot="10800000">
                <a:off x="7315200" y="3393631"/>
                <a:ext cx="0" cy="111569"/>
              </a:xfrm>
              <a:prstGeom prst="straightConnector1">
                <a:avLst/>
              </a:prstGeom>
              <a:noFill/>
              <a:ln cap="flat" cmpd="sng" w="9525">
                <a:solidFill>
                  <a:srgbClr val="4A7DBA"/>
                </a:solidFill>
                <a:prstDash val="solid"/>
                <a:round/>
                <a:headEnd len="sm" w="sm" type="none"/>
                <a:tailEnd len="sm" w="sm" type="none"/>
              </a:ln>
            </p:spPr>
          </p:cxnSp>
          <p:cxnSp>
            <p:nvCxnSpPr>
              <p:cNvPr id="472" name="Google Shape;472;p31"/>
              <p:cNvCxnSpPr/>
              <p:nvPr/>
            </p:nvCxnSpPr>
            <p:spPr>
              <a:xfrm rot="10800000">
                <a:off x="7924800" y="3393631"/>
                <a:ext cx="0" cy="111569"/>
              </a:xfrm>
              <a:prstGeom prst="straightConnector1">
                <a:avLst/>
              </a:prstGeom>
              <a:noFill/>
              <a:ln cap="flat" cmpd="sng" w="9525">
                <a:solidFill>
                  <a:srgbClr val="4A7DBA"/>
                </a:solidFill>
                <a:prstDash val="solid"/>
                <a:round/>
                <a:headEnd len="sm" w="sm" type="none"/>
                <a:tailEnd len="sm" w="sm" type="none"/>
              </a:ln>
            </p:spPr>
          </p:cxnSp>
          <p:cxnSp>
            <p:nvCxnSpPr>
              <p:cNvPr id="473" name="Google Shape;473;p31"/>
              <p:cNvCxnSpPr/>
              <p:nvPr/>
            </p:nvCxnSpPr>
            <p:spPr>
              <a:xfrm rot="10800000">
                <a:off x="8153400" y="3393631"/>
                <a:ext cx="0" cy="111569"/>
              </a:xfrm>
              <a:prstGeom prst="straightConnector1">
                <a:avLst/>
              </a:prstGeom>
              <a:noFill/>
              <a:ln cap="flat" cmpd="sng" w="9525">
                <a:solidFill>
                  <a:srgbClr val="4A7DBA"/>
                </a:solidFill>
                <a:prstDash val="solid"/>
                <a:round/>
                <a:headEnd len="sm" w="sm" type="none"/>
                <a:tailEnd len="sm" w="sm" type="none"/>
              </a:ln>
            </p:spPr>
          </p:cxnSp>
          <p:sp>
            <p:nvSpPr>
              <p:cNvPr id="474" name="Google Shape;474;p31"/>
              <p:cNvSpPr txBox="1"/>
              <p:nvPr/>
            </p:nvSpPr>
            <p:spPr>
              <a:xfrm>
                <a:off x="7162799" y="3510662"/>
                <a:ext cx="314325"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t</a:t>
                </a:r>
                <a:r>
                  <a:rPr baseline="-25000" lang="en-US" sz="1100">
                    <a:solidFill>
                      <a:schemeClr val="dk1"/>
                    </a:solidFill>
                    <a:latin typeface="Calibri"/>
                    <a:ea typeface="Calibri"/>
                    <a:cs typeface="Calibri"/>
                    <a:sym typeface="Calibri"/>
                  </a:rPr>
                  <a:t>1</a:t>
                </a:r>
                <a:endParaRPr/>
              </a:p>
            </p:txBody>
          </p:sp>
        </p:grpSp>
        <p:sp>
          <p:nvSpPr>
            <p:cNvPr id="475" name="Google Shape;475;p31"/>
            <p:cNvSpPr/>
            <p:nvPr/>
          </p:nvSpPr>
          <p:spPr>
            <a:xfrm>
              <a:off x="6284490" y="1762054"/>
              <a:ext cx="27122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a:t>
              </a:r>
              <a:endParaRPr/>
            </a:p>
          </p:txBody>
        </p:sp>
        <p:sp>
          <p:nvSpPr>
            <p:cNvPr id="476" name="Google Shape;476;p31"/>
            <p:cNvSpPr/>
            <p:nvPr/>
          </p:nvSpPr>
          <p:spPr>
            <a:xfrm>
              <a:off x="5427413" y="1759252"/>
              <a:ext cx="27122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a:t>
              </a:r>
              <a:endParaRPr/>
            </a:p>
          </p:txBody>
        </p:sp>
      </p:grpSp>
      <p:grpSp>
        <p:nvGrpSpPr>
          <p:cNvPr id="477" name="Google Shape;477;p31"/>
          <p:cNvGrpSpPr/>
          <p:nvPr/>
        </p:nvGrpSpPr>
        <p:grpSpPr>
          <a:xfrm>
            <a:off x="1891376" y="4459996"/>
            <a:ext cx="1888970" cy="688786"/>
            <a:chOff x="1891376" y="4459996"/>
            <a:chExt cx="1888970" cy="688786"/>
          </a:xfrm>
        </p:grpSpPr>
        <p:grpSp>
          <p:nvGrpSpPr>
            <p:cNvPr id="478" name="Google Shape;478;p31"/>
            <p:cNvGrpSpPr/>
            <p:nvPr/>
          </p:nvGrpSpPr>
          <p:grpSpPr>
            <a:xfrm>
              <a:off x="1891376" y="4459996"/>
              <a:ext cx="1888970" cy="688786"/>
              <a:chOff x="6934200" y="3120137"/>
              <a:chExt cx="1888970" cy="688786"/>
            </a:xfrm>
          </p:grpSpPr>
          <p:sp>
            <p:nvSpPr>
              <p:cNvPr id="479" name="Google Shape;479;p31"/>
              <p:cNvSpPr txBox="1"/>
              <p:nvPr/>
            </p:nvSpPr>
            <p:spPr>
              <a:xfrm>
                <a:off x="6934200" y="3120137"/>
                <a:ext cx="336952"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FF0000"/>
                    </a:solidFill>
                    <a:latin typeface="Calibri"/>
                    <a:ea typeface="Calibri"/>
                    <a:cs typeface="Calibri"/>
                    <a:sym typeface="Calibri"/>
                  </a:rPr>
                  <a:t>BC</a:t>
                </a:r>
                <a:endParaRPr/>
              </a:p>
            </p:txBody>
          </p:sp>
          <p:sp>
            <p:nvSpPr>
              <p:cNvPr id="480" name="Google Shape;480;p31"/>
              <p:cNvSpPr txBox="1"/>
              <p:nvPr/>
            </p:nvSpPr>
            <p:spPr>
              <a:xfrm>
                <a:off x="7162800" y="3124200"/>
                <a:ext cx="338554"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FF0000"/>
                    </a:solidFill>
                    <a:latin typeface="Calibri"/>
                    <a:ea typeface="Calibri"/>
                    <a:cs typeface="Calibri"/>
                    <a:sym typeface="Calibri"/>
                  </a:rPr>
                  <a:t>BR</a:t>
                </a:r>
                <a:endParaRPr/>
              </a:p>
            </p:txBody>
          </p:sp>
          <p:cxnSp>
            <p:nvCxnSpPr>
              <p:cNvPr id="481" name="Google Shape;481;p31"/>
              <p:cNvCxnSpPr/>
              <p:nvPr/>
            </p:nvCxnSpPr>
            <p:spPr>
              <a:xfrm>
                <a:off x="7848600" y="3358262"/>
                <a:ext cx="609600" cy="0"/>
              </a:xfrm>
              <a:prstGeom prst="straightConnector1">
                <a:avLst/>
              </a:prstGeom>
              <a:noFill/>
              <a:ln cap="flat" cmpd="sng" w="25400">
                <a:solidFill>
                  <a:schemeClr val="accent1"/>
                </a:solidFill>
                <a:prstDash val="solid"/>
                <a:round/>
                <a:headEnd len="sm" w="sm" type="none"/>
                <a:tailEnd len="med" w="med" type="stealth"/>
              </a:ln>
            </p:spPr>
          </p:cxnSp>
          <p:cxnSp>
            <p:nvCxnSpPr>
              <p:cNvPr id="482" name="Google Shape;482;p31"/>
              <p:cNvCxnSpPr/>
              <p:nvPr/>
            </p:nvCxnSpPr>
            <p:spPr>
              <a:xfrm rot="10800000">
                <a:off x="7086600" y="3317431"/>
                <a:ext cx="0" cy="111569"/>
              </a:xfrm>
              <a:prstGeom prst="straightConnector1">
                <a:avLst/>
              </a:prstGeom>
              <a:noFill/>
              <a:ln cap="flat" cmpd="sng" w="9525">
                <a:solidFill>
                  <a:srgbClr val="4A7DBA"/>
                </a:solidFill>
                <a:prstDash val="solid"/>
                <a:round/>
                <a:headEnd len="sm" w="sm" type="none"/>
                <a:tailEnd len="sm" w="sm" type="none"/>
              </a:ln>
            </p:spPr>
          </p:cxnSp>
          <p:cxnSp>
            <p:nvCxnSpPr>
              <p:cNvPr id="483" name="Google Shape;483;p31"/>
              <p:cNvCxnSpPr/>
              <p:nvPr/>
            </p:nvCxnSpPr>
            <p:spPr>
              <a:xfrm>
                <a:off x="6934200" y="3358262"/>
                <a:ext cx="609600" cy="0"/>
              </a:xfrm>
              <a:prstGeom prst="straightConnector1">
                <a:avLst/>
              </a:prstGeom>
              <a:noFill/>
              <a:ln cap="flat" cmpd="sng" w="25400">
                <a:solidFill>
                  <a:schemeClr val="accent1"/>
                </a:solidFill>
                <a:prstDash val="solid"/>
                <a:round/>
                <a:headEnd len="sm" w="sm" type="none"/>
                <a:tailEnd len="sm" w="sm" type="none"/>
              </a:ln>
            </p:spPr>
          </p:cxnSp>
          <p:cxnSp>
            <p:nvCxnSpPr>
              <p:cNvPr id="484" name="Google Shape;484;p31"/>
              <p:cNvCxnSpPr/>
              <p:nvPr/>
            </p:nvCxnSpPr>
            <p:spPr>
              <a:xfrm>
                <a:off x="7543800" y="3358262"/>
                <a:ext cx="304800" cy="0"/>
              </a:xfrm>
              <a:prstGeom prst="straightConnector1">
                <a:avLst/>
              </a:prstGeom>
              <a:noFill/>
              <a:ln cap="flat" cmpd="sng" w="25400">
                <a:solidFill>
                  <a:schemeClr val="accent1"/>
                </a:solidFill>
                <a:prstDash val="dot"/>
                <a:round/>
                <a:headEnd len="sm" w="sm" type="none"/>
                <a:tailEnd len="sm" w="sm" type="none"/>
              </a:ln>
            </p:spPr>
          </p:cxnSp>
          <p:sp>
            <p:nvSpPr>
              <p:cNvPr id="485" name="Google Shape;485;p31"/>
              <p:cNvSpPr txBox="1"/>
              <p:nvPr/>
            </p:nvSpPr>
            <p:spPr>
              <a:xfrm>
                <a:off x="8001000" y="3124200"/>
                <a:ext cx="325730"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SR</a:t>
                </a:r>
                <a:endParaRPr/>
              </a:p>
            </p:txBody>
          </p:sp>
          <p:sp>
            <p:nvSpPr>
              <p:cNvPr id="486" name="Google Shape;486;p31"/>
              <p:cNvSpPr txBox="1"/>
              <p:nvPr/>
            </p:nvSpPr>
            <p:spPr>
              <a:xfrm>
                <a:off x="7772400" y="3124200"/>
                <a:ext cx="32412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SC</a:t>
                </a:r>
                <a:endParaRPr/>
              </a:p>
            </p:txBody>
          </p:sp>
          <p:sp>
            <p:nvSpPr>
              <p:cNvPr id="487" name="Google Shape;487;p31"/>
              <p:cNvSpPr txBox="1"/>
              <p:nvPr/>
            </p:nvSpPr>
            <p:spPr>
              <a:xfrm>
                <a:off x="8377214" y="3282062"/>
                <a:ext cx="445956"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time</a:t>
                </a:r>
                <a:endParaRPr/>
              </a:p>
            </p:txBody>
          </p:sp>
          <p:sp>
            <p:nvSpPr>
              <p:cNvPr id="488" name="Google Shape;488;p31"/>
              <p:cNvSpPr txBox="1"/>
              <p:nvPr/>
            </p:nvSpPr>
            <p:spPr>
              <a:xfrm>
                <a:off x="7139522" y="3434462"/>
                <a:ext cx="727558" cy="37446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t</a:t>
                </a:r>
                <a:r>
                  <a:rPr baseline="-25000" lang="en-US" sz="1100">
                    <a:solidFill>
                      <a:schemeClr val="dk1"/>
                    </a:solidFill>
                    <a:latin typeface="Calibri"/>
                    <a:ea typeface="Calibri"/>
                    <a:cs typeface="Calibri"/>
                    <a:sym typeface="Calibri"/>
                  </a:rPr>
                  <a:t>now </a:t>
                </a:r>
                <a:r>
                  <a:rPr lang="en-US" sz="1100">
                    <a:solidFill>
                      <a:schemeClr val="dk1"/>
                    </a:solidFill>
                    <a:latin typeface="Calibri"/>
                    <a:ea typeface="Calibri"/>
                    <a:cs typeface="Calibri"/>
                    <a:sym typeface="Calibri"/>
                  </a:rPr>
                  <a:t>= t</a:t>
                </a:r>
                <a:r>
                  <a:rPr baseline="-25000" lang="en-US" sz="1100">
                    <a:solidFill>
                      <a:schemeClr val="dk1"/>
                    </a:solidFill>
                    <a:latin typeface="Calibri"/>
                    <a:ea typeface="Calibri"/>
                    <a:cs typeface="Calibri"/>
                    <a:sym typeface="Calibri"/>
                  </a:rPr>
                  <a:t>1</a:t>
                </a:r>
                <a:endParaRPr/>
              </a:p>
              <a:p>
                <a:pPr indent="0" lvl="0" marL="0" marR="0" rtl="0" algn="l">
                  <a:spcBef>
                    <a:spcPts val="0"/>
                  </a:spcBef>
                  <a:spcAft>
                    <a:spcPts val="0"/>
                  </a:spcAft>
                  <a:buNone/>
                </a:pPr>
                <a:r>
                  <a:t/>
                </a:r>
                <a:endParaRPr baseline="-25000" sz="1100">
                  <a:solidFill>
                    <a:schemeClr val="dk1"/>
                  </a:solidFill>
                  <a:latin typeface="Calibri"/>
                  <a:ea typeface="Calibri"/>
                  <a:cs typeface="Calibri"/>
                  <a:sym typeface="Calibri"/>
                </a:endParaRPr>
              </a:p>
            </p:txBody>
          </p:sp>
          <p:cxnSp>
            <p:nvCxnSpPr>
              <p:cNvPr id="489" name="Google Shape;489;p31"/>
              <p:cNvCxnSpPr/>
              <p:nvPr/>
            </p:nvCxnSpPr>
            <p:spPr>
              <a:xfrm rot="10800000">
                <a:off x="7315200" y="3317431"/>
                <a:ext cx="0" cy="111569"/>
              </a:xfrm>
              <a:prstGeom prst="straightConnector1">
                <a:avLst/>
              </a:prstGeom>
              <a:noFill/>
              <a:ln cap="flat" cmpd="sng" w="9525">
                <a:solidFill>
                  <a:srgbClr val="4A7DBA"/>
                </a:solidFill>
                <a:prstDash val="solid"/>
                <a:round/>
                <a:headEnd len="sm" w="sm" type="none"/>
                <a:tailEnd len="sm" w="sm" type="none"/>
              </a:ln>
            </p:spPr>
          </p:cxnSp>
          <p:cxnSp>
            <p:nvCxnSpPr>
              <p:cNvPr id="490" name="Google Shape;490;p31"/>
              <p:cNvCxnSpPr/>
              <p:nvPr/>
            </p:nvCxnSpPr>
            <p:spPr>
              <a:xfrm rot="10800000">
                <a:off x="7924800" y="3317431"/>
                <a:ext cx="0" cy="111569"/>
              </a:xfrm>
              <a:prstGeom prst="straightConnector1">
                <a:avLst/>
              </a:prstGeom>
              <a:noFill/>
              <a:ln cap="flat" cmpd="sng" w="9525">
                <a:solidFill>
                  <a:srgbClr val="4A7DBA"/>
                </a:solidFill>
                <a:prstDash val="solid"/>
                <a:round/>
                <a:headEnd len="sm" w="sm" type="none"/>
                <a:tailEnd len="sm" w="sm" type="none"/>
              </a:ln>
            </p:spPr>
          </p:cxnSp>
          <p:cxnSp>
            <p:nvCxnSpPr>
              <p:cNvPr id="491" name="Google Shape;491;p31"/>
              <p:cNvCxnSpPr/>
              <p:nvPr/>
            </p:nvCxnSpPr>
            <p:spPr>
              <a:xfrm rot="10800000">
                <a:off x="8153400" y="3317431"/>
                <a:ext cx="0" cy="111569"/>
              </a:xfrm>
              <a:prstGeom prst="straightConnector1">
                <a:avLst/>
              </a:prstGeom>
              <a:noFill/>
              <a:ln cap="flat" cmpd="sng" w="9525">
                <a:solidFill>
                  <a:srgbClr val="4A7DBA"/>
                </a:solidFill>
                <a:prstDash val="solid"/>
                <a:round/>
                <a:headEnd len="sm" w="sm" type="none"/>
                <a:tailEnd len="sm" w="sm" type="none"/>
              </a:ln>
            </p:spPr>
          </p:cxnSp>
        </p:grpSp>
        <p:sp>
          <p:nvSpPr>
            <p:cNvPr id="492" name="Google Shape;492;p31"/>
            <p:cNvSpPr/>
            <p:nvPr/>
          </p:nvSpPr>
          <p:spPr>
            <a:xfrm>
              <a:off x="2024726" y="4563141"/>
              <a:ext cx="27122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a:t>
              </a:r>
              <a:endParaRPr/>
            </a:p>
          </p:txBody>
        </p:sp>
        <p:sp>
          <p:nvSpPr>
            <p:cNvPr id="493" name="Google Shape;493;p31"/>
            <p:cNvSpPr/>
            <p:nvPr/>
          </p:nvSpPr>
          <p:spPr>
            <a:xfrm>
              <a:off x="2869617" y="4563899"/>
              <a:ext cx="27122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500"/>
                                        <p:tgtEl>
                                          <p:spTgt spid="442"/>
                                        </p:tgtEl>
                                      </p:cBhvr>
                                    </p:animEffect>
                                  </p:childTnLst>
                                </p:cTn>
                              </p:par>
                              <p:par>
                                <p:cTn fill="hold" nodeType="with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500"/>
                                        <p:tgtEl>
                                          <p:spTgt spid="4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0">
                                            <p:txEl>
                                              <p:pRg end="1" st="1"/>
                                            </p:txEl>
                                          </p:spTgt>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500"/>
                                        <p:tgtEl>
                                          <p:spTgt spid="4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7"/>
                                        </p:tgtEl>
                                        <p:attrNameLst>
                                          <p:attrName>style.visibility</p:attrName>
                                        </p:attrNameLst>
                                      </p:cBhvr>
                                      <p:to>
                                        <p:strVal val="visible"/>
                                      </p:to>
                                    </p:set>
                                    <p:animEffect filter="fade" transition="in">
                                      <p:cBhvr>
                                        <p:cTn dur="500"/>
                                        <p:tgtEl>
                                          <p:spTgt spid="4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500"/>
                                        <p:tgtEl>
                                          <p:spTgt spid="444"/>
                                        </p:tgtEl>
                                      </p:cBhvr>
                                    </p:animEffect>
                                  </p:childTnLst>
                                </p:cTn>
                              </p:par>
                              <p:par>
                                <p:cTn fill="hold" nodeType="withEffect" presetClass="exit" presetID="10" presetSubtype="0">
                                  <p:stCondLst>
                                    <p:cond delay="0"/>
                                  </p:stCondLst>
                                  <p:childTnLst>
                                    <p:animEffect filter="fade" transition="out">
                                      <p:cBhvr>
                                        <p:cTn dur="500"/>
                                        <p:tgtEl>
                                          <p:spTgt spid="477"/>
                                        </p:tgtEl>
                                      </p:cBhvr>
                                    </p:animEffect>
                                    <p:set>
                                      <p:cBhvr>
                                        <p:cTn dur="1" fill="hold">
                                          <p:stCondLst>
                                            <p:cond delay="500"/>
                                          </p:stCondLst>
                                        </p:cTn>
                                        <p:tgtEl>
                                          <p:spTgt spid="47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500"/>
                                        <p:tgtEl>
                                          <p:spTgt spid="447"/>
                                        </p:tgtEl>
                                      </p:cBhvr>
                                    </p:animEffect>
                                  </p:childTnLst>
                                </p:cTn>
                              </p:par>
                              <p:par>
                                <p:cTn fill="hold" nodeType="with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500"/>
                                        <p:tgtEl>
                                          <p:spTgt spid="4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500"/>
                                        <p:tgtEl>
                                          <p:spTgt spid="449"/>
                                        </p:tgtEl>
                                      </p:cBhvr>
                                    </p:animEffect>
                                  </p:childTnLst>
                                </p:cTn>
                              </p:par>
                              <p:par>
                                <p:cTn fill="hold" nodeType="with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500"/>
                                        <p:tgtEl>
                                          <p:spTgt spid="459"/>
                                        </p:tgtEl>
                                      </p:cBhvr>
                                    </p:animEffect>
                                  </p:childTnLst>
                                </p:cTn>
                              </p:par>
                              <p:par>
                                <p:cTn fill="hold" nodeType="with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500"/>
                                        <p:tgtEl>
                                          <p:spTgt spid="448"/>
                                        </p:tgtEl>
                                      </p:cBhvr>
                                    </p:animEffect>
                                  </p:childTnLst>
                                </p:cTn>
                              </p:par>
                              <p:par>
                                <p:cTn fill="hold" nodeType="with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500"/>
                                        <p:tgtEl>
                                          <p:spTgt spid="455"/>
                                        </p:tgtEl>
                                      </p:cBhvr>
                                    </p:animEffect>
                                  </p:childTnLst>
                                </p:cTn>
                              </p:par>
                              <p:par>
                                <p:cTn fill="hold" nodeType="with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500"/>
                                        <p:tgtEl>
                                          <p:spTgt spid="456"/>
                                        </p:tgtEl>
                                      </p:cBhvr>
                                    </p:animEffect>
                                  </p:childTnLst>
                                </p:cTn>
                              </p:par>
                              <p:par>
                                <p:cTn fill="hold" nodeType="withEffect" presetClass="entr" presetID="1" presetSubtype="0">
                                  <p:stCondLst>
                                    <p:cond delay="0"/>
                                  </p:stCondLst>
                                  <p:childTnLst>
                                    <p:set>
                                      <p:cBhvr>
                                        <p:cTn dur="1" fill="hold">
                                          <p:stCondLst>
                                            <p:cond delay="0"/>
                                          </p:stCondLst>
                                        </p:cTn>
                                        <p:tgtEl>
                                          <p:spTgt spid="441">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1">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500"/>
                                        <p:tgtEl>
                                          <p:spTgt spid="452"/>
                                        </p:tgtEl>
                                      </p:cBhvr>
                                    </p:animEffect>
                                  </p:childTnLst>
                                </p:cTn>
                              </p:par>
                              <p:par>
                                <p:cTn fill="hold" nodeType="withEffect" presetClass="exit" presetID="10" presetSubtype="0">
                                  <p:stCondLst>
                                    <p:cond delay="0"/>
                                  </p:stCondLst>
                                  <p:childTnLst>
                                    <p:animEffect filter="fade" transition="out">
                                      <p:cBhvr>
                                        <p:cTn dur="500"/>
                                        <p:tgtEl>
                                          <p:spTgt spid="459"/>
                                        </p:tgtEl>
                                      </p:cBhvr>
                                    </p:animEffect>
                                    <p:set>
                                      <p:cBhvr>
                                        <p:cTn dur="1" fill="hold">
                                          <p:stCondLst>
                                            <p:cond delay="500"/>
                                          </p:stCondLst>
                                        </p:cTn>
                                        <p:tgtEl>
                                          <p:spTgt spid="45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500"/>
                                        <p:tgtEl>
                                          <p:spTgt spid="4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500"/>
                                        <p:tgtEl>
                                          <p:spTgt spid="438"/>
                                        </p:tgtEl>
                                      </p:cBhvr>
                                    </p:animEffect>
                                  </p:childTnLst>
                                </p:cTn>
                              </p:par>
                              <p:par>
                                <p:cTn fill="hold" nodeType="with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500"/>
                                        <p:tgtEl>
                                          <p:spTgt spid="445"/>
                                        </p:tgtEl>
                                      </p:cBhvr>
                                    </p:animEffect>
                                  </p:childTnLst>
                                </p:cTn>
                              </p:par>
                              <p:par>
                                <p:cTn fill="hold" nodeType="with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500"/>
                                        <p:tgtEl>
                                          <p:spTgt spid="4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500"/>
                                        <p:tgtEl>
                                          <p:spTgt spid="450"/>
                                        </p:tgtEl>
                                      </p:cBhvr>
                                    </p:animEffect>
                                  </p:childTnLst>
                                </p:cTn>
                              </p:par>
                              <p:par>
                                <p:cTn fill="hold" nodeType="withEffect" presetClass="entr" presetID="10" presetSubtype="0">
                                  <p:stCondLst>
                                    <p:cond delay="0"/>
                                  </p:stCondLst>
                                  <p:childTnLst>
                                    <p:set>
                                      <p:cBhvr>
                                        <p:cTn dur="1" fill="hold">
                                          <p:stCondLst>
                                            <p:cond delay="0"/>
                                          </p:stCondLst>
                                        </p:cTn>
                                        <p:tgtEl>
                                          <p:spTgt spid="443">
                                            <p:txEl>
                                              <p:pRg end="0" st="0"/>
                                            </p:txEl>
                                          </p:spTgt>
                                        </p:tgtEl>
                                        <p:attrNameLst>
                                          <p:attrName>style.visibility</p:attrName>
                                        </p:attrNameLst>
                                      </p:cBhvr>
                                      <p:to>
                                        <p:strVal val="visible"/>
                                      </p:to>
                                    </p:set>
                                    <p:animEffect filter="fade" transition="in">
                                      <p:cBhvr>
                                        <p:cTn dur="500"/>
                                        <p:tgtEl>
                                          <p:spTgt spid="44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3">
                                            <p:txEl>
                                              <p:pRg end="1" st="1"/>
                                            </p:txEl>
                                          </p:spTgt>
                                        </p:tgtEl>
                                        <p:attrNameLst>
                                          <p:attrName>style.visibility</p:attrName>
                                        </p:attrNameLst>
                                      </p:cBhvr>
                                      <p:to>
                                        <p:strVal val="visible"/>
                                      </p:to>
                                    </p:set>
                                    <p:animEffect filter="fade" transition="in">
                                      <p:cBhvr>
                                        <p:cTn dur="500"/>
                                        <p:tgtEl>
                                          <p:spTgt spid="443">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3">
                                            <p:txEl>
                                              <p:pRg end="2" st="2"/>
                                            </p:txEl>
                                          </p:spTgt>
                                        </p:tgtEl>
                                        <p:attrNameLst>
                                          <p:attrName>style.visibility</p:attrName>
                                        </p:attrNameLst>
                                      </p:cBhvr>
                                      <p:to>
                                        <p:strVal val="visible"/>
                                      </p:to>
                                    </p:set>
                                    <p:animEffect filter="fade" transition="in">
                                      <p:cBhvr>
                                        <p:cTn dur="500"/>
                                        <p:tgtEl>
                                          <p:spTgt spid="443">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500"/>
                                        <p:tgtEl>
                                          <p:spTgt spid="457"/>
                                        </p:tgtEl>
                                      </p:cBhvr>
                                    </p:animEffect>
                                  </p:childTnLst>
                                </p:cTn>
                              </p:par>
                              <p:par>
                                <p:cTn fill="hold" nodeType="with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500"/>
                                        <p:tgtEl>
                                          <p:spTgt spid="4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500"/>
                                        <p:tgtEl>
                                          <p:spTgt spid="4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500"/>
                                        <p:tgtEl>
                                          <p:spTgt spid="437"/>
                                        </p:tgtEl>
                                      </p:cBhvr>
                                    </p:animEffect>
                                  </p:childTnLst>
                                </p:cTn>
                              </p:par>
                              <p:par>
                                <p:cTn fill="hold" nodeType="with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500"/>
                                        <p:tgtEl>
                                          <p:spTgt spid="4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FF0000"/>
              </a:buClr>
              <a:buSzPts val="4000"/>
              <a:buFont typeface="Calibri"/>
              <a:buNone/>
            </a:pPr>
            <a:r>
              <a:rPr lang="en-US" sz="4000">
                <a:solidFill>
                  <a:srgbClr val="FF0000"/>
                </a:solidFill>
              </a:rPr>
              <a:t>Dealing with Unpredicted Changes</a:t>
            </a:r>
            <a:endParaRPr/>
          </a:p>
        </p:txBody>
      </p:sp>
      <p:sp>
        <p:nvSpPr>
          <p:cNvPr id="499" name="Google Shape;499;p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Char char="•"/>
            </a:pPr>
            <a:r>
              <a:rPr lang="en-US" sz="2000"/>
              <a:t>Goal change</a:t>
            </a:r>
            <a:endParaRPr/>
          </a:p>
          <a:p>
            <a:pPr indent="-285750" lvl="1" marL="742950" rtl="0" algn="l">
              <a:spcBef>
                <a:spcPts val="360"/>
              </a:spcBef>
              <a:spcAft>
                <a:spcPts val="0"/>
              </a:spcAft>
              <a:buClr>
                <a:srgbClr val="FF0000"/>
              </a:buClr>
              <a:buSzPts val="1800"/>
              <a:buChar char="–"/>
            </a:pPr>
            <a:r>
              <a:rPr lang="en-US" sz="1800">
                <a:solidFill>
                  <a:srgbClr val="FF0000"/>
                </a:solidFill>
              </a:rPr>
              <a:t>Plan</a:t>
            </a:r>
            <a:r>
              <a:rPr lang="en-US" sz="1800"/>
              <a:t> with the learned model to observable goals</a:t>
            </a:r>
            <a:endParaRPr/>
          </a:p>
          <a:p>
            <a:pPr indent="-285750" lvl="1" marL="742950" rtl="0" algn="l">
              <a:spcBef>
                <a:spcPts val="360"/>
              </a:spcBef>
              <a:spcAft>
                <a:spcPts val="0"/>
              </a:spcAft>
              <a:buClr>
                <a:schemeClr val="dk1"/>
              </a:buClr>
              <a:buSzPts val="1800"/>
              <a:buChar char="–"/>
            </a:pPr>
            <a:r>
              <a:rPr lang="en-US" sz="1800"/>
              <a:t>Maintain a list of </a:t>
            </a:r>
            <a:r>
              <a:rPr lang="en-US" sz="1800">
                <a:solidFill>
                  <a:srgbClr val="FF0000"/>
                </a:solidFill>
              </a:rPr>
              <a:t>goal observations </a:t>
            </a:r>
            <a:r>
              <a:rPr lang="en-US" sz="1800"/>
              <a:t>for hidden goals</a:t>
            </a:r>
            <a:endParaRPr/>
          </a:p>
          <a:p>
            <a:pPr indent="-342900" lvl="0" marL="342900" rtl="0" algn="l">
              <a:spcBef>
                <a:spcPts val="400"/>
              </a:spcBef>
              <a:spcAft>
                <a:spcPts val="0"/>
              </a:spcAft>
              <a:buClr>
                <a:schemeClr val="dk1"/>
              </a:buClr>
              <a:buSzPts val="2000"/>
              <a:buChar char="•"/>
            </a:pPr>
            <a:r>
              <a:rPr lang="en-US" sz="2000"/>
              <a:t>Dynamic configurations in the environment</a:t>
            </a:r>
            <a:endParaRPr/>
          </a:p>
          <a:p>
            <a:pPr indent="-285750" lvl="1" marL="742950" rtl="0" algn="l">
              <a:spcBef>
                <a:spcPts val="360"/>
              </a:spcBef>
              <a:spcAft>
                <a:spcPts val="0"/>
              </a:spcAft>
              <a:buClr>
                <a:schemeClr val="dk1"/>
              </a:buClr>
              <a:buSzPts val="1800"/>
              <a:buChar char="–"/>
            </a:pPr>
            <a:r>
              <a:rPr lang="en-US" sz="1800"/>
              <a:t>Forget obsolete rules through </a:t>
            </a:r>
            <a:r>
              <a:rPr lang="en-US" sz="1800">
                <a:solidFill>
                  <a:srgbClr val="FF0000"/>
                </a:solidFill>
              </a:rPr>
              <a:t>rule rejection </a:t>
            </a:r>
            <a:r>
              <a:rPr lang="en-US" sz="1800"/>
              <a:t>when contradictions or the success probability of a rule drops below a cutoff</a:t>
            </a:r>
            <a:endParaRPr/>
          </a:p>
          <a:p>
            <a:pPr indent="-342900" lvl="0" marL="342900" rtl="0" algn="l">
              <a:spcBef>
                <a:spcPts val="400"/>
              </a:spcBef>
              <a:spcAft>
                <a:spcPts val="0"/>
              </a:spcAft>
              <a:buClr>
                <a:schemeClr val="dk1"/>
              </a:buClr>
              <a:buSzPts val="2000"/>
              <a:buChar char="•"/>
            </a:pPr>
            <a:r>
              <a:rPr lang="en-US" sz="2000"/>
              <a:t>Action &amp; sensor changes</a:t>
            </a:r>
            <a:endParaRPr/>
          </a:p>
          <a:p>
            <a:pPr indent="-285750" lvl="1" marL="742950" rtl="0" algn="l">
              <a:spcBef>
                <a:spcPts val="360"/>
              </a:spcBef>
              <a:spcAft>
                <a:spcPts val="0"/>
              </a:spcAft>
              <a:buClr>
                <a:schemeClr val="dk1"/>
              </a:buClr>
              <a:buSzPts val="1800"/>
              <a:buChar char="–"/>
            </a:pPr>
            <a:r>
              <a:rPr lang="en-US" sz="1800"/>
              <a:t>Maintain a table with each row recording the </a:t>
            </a:r>
            <a:r>
              <a:rPr lang="en-US" sz="1800">
                <a:solidFill>
                  <a:srgbClr val="FF0000"/>
                </a:solidFill>
              </a:rPr>
              <a:t>relevance of a sensor, entity, attribute and action</a:t>
            </a:r>
            <a:endParaRPr/>
          </a:p>
          <a:p>
            <a:pPr indent="-285750" lvl="1" marL="742950" rtl="0" algn="l">
              <a:spcBef>
                <a:spcPts val="360"/>
              </a:spcBef>
              <a:spcAft>
                <a:spcPts val="0"/>
              </a:spcAft>
              <a:buClr>
                <a:srgbClr val="FF0000"/>
              </a:buClr>
              <a:buSzPts val="1800"/>
              <a:buChar char="–"/>
            </a:pPr>
            <a:r>
              <a:rPr lang="en-US" sz="1800">
                <a:solidFill>
                  <a:srgbClr val="FF0000"/>
                </a:solidFill>
              </a:rPr>
              <a:t>Identify irrelevance </a:t>
            </a:r>
            <a:r>
              <a:rPr lang="en-US" sz="1800"/>
              <a:t>by monitoring entities and attributes in the learned prediction rules</a:t>
            </a:r>
            <a:endParaRPr/>
          </a:p>
          <a:p>
            <a:pPr indent="-285750" lvl="1" marL="742950" rtl="0" algn="l">
              <a:spcBef>
                <a:spcPts val="360"/>
              </a:spcBef>
              <a:spcAft>
                <a:spcPts val="0"/>
              </a:spcAft>
              <a:buClr>
                <a:srgbClr val="FF0000"/>
              </a:buClr>
              <a:buSzPts val="1800"/>
              <a:buChar char="–"/>
            </a:pPr>
            <a:r>
              <a:rPr lang="en-US" sz="1800">
                <a:solidFill>
                  <a:srgbClr val="FF0000"/>
                </a:solidFill>
              </a:rPr>
              <a:t>Force relevance </a:t>
            </a:r>
            <a:r>
              <a:rPr lang="en-US" sz="1800"/>
              <a:t>when none of the active entities or attributes change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4400"/>
              <a:buFont typeface="Calibri"/>
              <a:buNone/>
            </a:pPr>
            <a:r>
              <a:rPr lang="en-US">
                <a:solidFill>
                  <a:srgbClr val="FF0000"/>
                </a:solidFill>
              </a:rPr>
              <a:t>Some Evaluation Environments</a:t>
            </a:r>
            <a:endParaRPr/>
          </a:p>
        </p:txBody>
      </p:sp>
      <p:pic>
        <p:nvPicPr>
          <p:cNvPr id="506" name="Google Shape;506;p33"/>
          <p:cNvPicPr preferRelativeResize="0"/>
          <p:nvPr/>
        </p:nvPicPr>
        <p:blipFill rotWithShape="1">
          <a:blip r:embed="rId3">
            <a:alphaModFix/>
          </a:blip>
          <a:srcRect b="0" l="0" r="0" t="0"/>
          <a:stretch/>
        </p:blipFill>
        <p:spPr>
          <a:xfrm>
            <a:off x="3048000" y="4059852"/>
            <a:ext cx="1554480" cy="1045548"/>
          </a:xfrm>
          <a:prstGeom prst="rect">
            <a:avLst/>
          </a:prstGeom>
          <a:noFill/>
          <a:ln>
            <a:noFill/>
          </a:ln>
        </p:spPr>
      </p:pic>
      <p:pic>
        <p:nvPicPr>
          <p:cNvPr descr="D:\ISI Research\Research Documents\Presentations\MindsEye SBL\approach.jpg" id="507" name="Google Shape;507;p33"/>
          <p:cNvPicPr preferRelativeResize="0"/>
          <p:nvPr/>
        </p:nvPicPr>
        <p:blipFill rotWithShape="1">
          <a:blip r:embed="rId4">
            <a:alphaModFix/>
          </a:blip>
          <a:srcRect b="0" l="0" r="0" t="0"/>
          <a:stretch/>
        </p:blipFill>
        <p:spPr>
          <a:xfrm>
            <a:off x="3048000" y="5410200"/>
            <a:ext cx="1554480" cy="1045549"/>
          </a:xfrm>
          <a:prstGeom prst="rect">
            <a:avLst/>
          </a:prstGeom>
          <a:noFill/>
          <a:ln>
            <a:noFill/>
          </a:ln>
        </p:spPr>
      </p:pic>
      <p:pic>
        <p:nvPicPr>
          <p:cNvPr id="508" name="Google Shape;508;p33"/>
          <p:cNvPicPr preferRelativeResize="0"/>
          <p:nvPr/>
        </p:nvPicPr>
        <p:blipFill rotWithShape="1">
          <a:blip r:embed="rId5">
            <a:alphaModFix/>
          </a:blip>
          <a:srcRect b="0" l="0" r="0" t="0"/>
          <a:stretch/>
        </p:blipFill>
        <p:spPr>
          <a:xfrm>
            <a:off x="3153302" y="2743200"/>
            <a:ext cx="1097280" cy="1097280"/>
          </a:xfrm>
          <a:prstGeom prst="rect">
            <a:avLst/>
          </a:prstGeom>
          <a:noFill/>
          <a:ln>
            <a:noFill/>
          </a:ln>
        </p:spPr>
      </p:pic>
      <p:sp>
        <p:nvSpPr>
          <p:cNvPr id="509" name="Google Shape;509;p33"/>
          <p:cNvSpPr txBox="1"/>
          <p:nvPr/>
        </p:nvSpPr>
        <p:spPr>
          <a:xfrm>
            <a:off x="457200" y="1295400"/>
            <a:ext cx="2505045" cy="12464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Simulated hunter-goal</a:t>
            </a:r>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Sensor: location</a:t>
            </a:r>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Entities: H, G</a:t>
            </a:r>
            <a:endParaRPr/>
          </a:p>
          <a:p>
            <a:pPr indent="0" lvl="3" marL="0" marR="0" rtl="0" algn="l">
              <a:spcBef>
                <a:spcPts val="0"/>
              </a:spcBef>
              <a:spcAft>
                <a:spcPts val="0"/>
              </a:spcAft>
              <a:buNone/>
            </a:pPr>
            <a:r>
              <a:rPr b="0" i="0" lang="en-US" sz="1100" u="none" cap="none" strike="noStrike">
                <a:solidFill>
                  <a:schemeClr val="dk1"/>
                </a:solidFill>
                <a:latin typeface="Calibri"/>
                <a:ea typeface="Calibri"/>
                <a:cs typeface="Calibri"/>
                <a:sym typeface="Calibri"/>
              </a:rPr>
              <a:t>Attributes: x, y, u</a:t>
            </a:r>
            <a:endParaRPr/>
          </a:p>
          <a:p>
            <a:pPr indent="0" lvl="3" marL="0" marR="0" rtl="0" algn="l">
              <a:spcBef>
                <a:spcPts val="0"/>
              </a:spcBef>
              <a:spcAft>
                <a:spcPts val="0"/>
              </a:spcAft>
              <a:buNone/>
            </a:pPr>
            <a:r>
              <a:rPr b="0" i="0" lang="en-US" sz="1100" u="none" cap="none" strike="noStrike">
                <a:solidFill>
                  <a:schemeClr val="dk1"/>
                </a:solidFill>
                <a:latin typeface="Calibri"/>
                <a:ea typeface="Calibri"/>
                <a:cs typeface="Calibri"/>
                <a:sym typeface="Calibri"/>
              </a:rPr>
              <a:t>Actions: N, S, E, W</a:t>
            </a:r>
            <a:endParaRPr/>
          </a:p>
          <a:p>
            <a:pPr indent="0" lvl="3" marL="0" marR="0" rtl="0" algn="l">
              <a:spcBef>
                <a:spcPts val="0"/>
              </a:spcBef>
              <a:spcAft>
                <a:spcPts val="0"/>
              </a:spcAft>
              <a:buNone/>
            </a:pPr>
            <a:r>
              <a:rPr b="0" i="0" lang="en-US" sz="1100" u="none" cap="none" strike="noStrike">
                <a:solidFill>
                  <a:schemeClr val="dk1"/>
                </a:solidFill>
                <a:latin typeface="Calibri"/>
                <a:ea typeface="Calibri"/>
                <a:cs typeface="Calibri"/>
                <a:sym typeface="Calibri"/>
              </a:rPr>
              <a:t>Goal: H(x,y)=G(x,y) || H(u)=G(u)</a:t>
            </a:r>
            <a:r>
              <a:rPr b="0" baseline="-25000" i="0" lang="en-US" sz="1600" u="none" cap="none" strike="noStrike">
                <a:solidFill>
                  <a:schemeClr val="dk1"/>
                </a:solidFill>
                <a:latin typeface="Calibri"/>
                <a:ea typeface="Calibri"/>
                <a:cs typeface="Calibri"/>
                <a:sym typeface="Calibri"/>
              </a:rPr>
              <a:t> </a:t>
            </a:r>
            <a:endParaRPr/>
          </a:p>
        </p:txBody>
      </p:sp>
      <p:sp>
        <p:nvSpPr>
          <p:cNvPr id="510" name="Google Shape;510;p33"/>
          <p:cNvSpPr txBox="1"/>
          <p:nvPr/>
        </p:nvSpPr>
        <p:spPr>
          <a:xfrm>
            <a:off x="457200" y="2590800"/>
            <a:ext cx="2532232" cy="12464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Simulated hunter-prey</a:t>
            </a:r>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Sensor: location</a:t>
            </a:r>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Entities: H, P</a:t>
            </a:r>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Attributes: x, y, u</a:t>
            </a:r>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Actions: N, S, E, W</a:t>
            </a:r>
            <a:endParaRPr/>
          </a:p>
          <a:p>
            <a:pPr indent="0" lvl="3" marL="0" marR="0" rtl="0" algn="l">
              <a:spcBef>
                <a:spcPts val="0"/>
              </a:spcBef>
              <a:spcAft>
                <a:spcPts val="0"/>
              </a:spcAft>
              <a:buNone/>
            </a:pPr>
            <a:r>
              <a:rPr b="0" i="0" lang="en-US" sz="1100" u="none" cap="none" strike="noStrike">
                <a:solidFill>
                  <a:schemeClr val="dk1"/>
                </a:solidFill>
                <a:latin typeface="Calibri"/>
                <a:ea typeface="Calibri"/>
                <a:cs typeface="Calibri"/>
                <a:sym typeface="Calibri"/>
              </a:rPr>
              <a:t>Goal: H(x,y)=P(x,y) || H(u)=P(u)</a:t>
            </a:r>
            <a:endParaRPr/>
          </a:p>
        </p:txBody>
      </p:sp>
      <p:sp>
        <p:nvSpPr>
          <p:cNvPr id="511" name="Google Shape;511;p33"/>
          <p:cNvSpPr txBox="1"/>
          <p:nvPr/>
        </p:nvSpPr>
        <p:spPr>
          <a:xfrm>
            <a:off x="457200" y="3886200"/>
            <a:ext cx="1994007"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Real office room</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Sensors: camera</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Entities: SURF objects</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Attribute: s, x, y</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Actions: L, R</a:t>
            </a:r>
            <a:endParaRPr/>
          </a:p>
          <a:p>
            <a:pPr indent="0" lvl="3"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Goal: current=shown camera</a:t>
            </a:r>
            <a:endParaRPr/>
          </a:p>
        </p:txBody>
      </p:sp>
      <p:sp>
        <p:nvSpPr>
          <p:cNvPr id="512" name="Google Shape;512;p33"/>
          <p:cNvSpPr txBox="1"/>
          <p:nvPr/>
        </p:nvSpPr>
        <p:spPr>
          <a:xfrm>
            <a:off x="457200" y="5230505"/>
            <a:ext cx="2638928" cy="12464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Visint.org video dataset</a:t>
            </a:r>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Sensors: tracks</a:t>
            </a:r>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Entities: actors, objects, rel. distance</a:t>
            </a:r>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Attribute: s, x, y, velocity</a:t>
            </a:r>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Actions: 12 verbs</a:t>
            </a:r>
            <a:endParaRPr/>
          </a:p>
          <a:p>
            <a:pPr indent="0" lvl="3" marL="0" marR="0" rtl="0" algn="l">
              <a:spcBef>
                <a:spcPts val="0"/>
              </a:spcBef>
              <a:spcAft>
                <a:spcPts val="0"/>
              </a:spcAft>
              <a:buNone/>
            </a:pPr>
            <a:r>
              <a:rPr b="0" i="0" lang="en-US" sz="1100" u="none" cap="none" strike="noStrike">
                <a:solidFill>
                  <a:schemeClr val="dk1"/>
                </a:solidFill>
                <a:latin typeface="Calibri"/>
                <a:ea typeface="Calibri"/>
                <a:cs typeface="Calibri"/>
                <a:sym typeface="Calibri"/>
              </a:rPr>
              <a:t>Goal: seen=learned verb</a:t>
            </a:r>
            <a:endParaRPr/>
          </a:p>
        </p:txBody>
      </p:sp>
      <p:sp>
        <p:nvSpPr>
          <p:cNvPr id="513" name="Google Shape;513;p33"/>
          <p:cNvSpPr/>
          <p:nvPr/>
        </p:nvSpPr>
        <p:spPr>
          <a:xfrm>
            <a:off x="4905373" y="2225758"/>
            <a:ext cx="4038602" cy="3182301"/>
          </a:xfrm>
          <a:prstGeom prst="roundRect">
            <a:avLst>
              <a:gd fmla="val 16667" name="adj"/>
            </a:avLst>
          </a:prstGeom>
          <a:noFill/>
          <a:ln cap="flat" cmpd="sng" w="25400">
            <a:solidFill>
              <a:srgbClr val="395E8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Calibri"/>
                <a:ea typeface="Calibri"/>
                <a:cs typeface="Calibri"/>
                <a:sym typeface="Calibri"/>
              </a:rPr>
              <a:t>Contributions</a:t>
            </a:r>
            <a:endParaRPr sz="1800">
              <a:solidFill>
                <a:schemeClr val="dk1"/>
              </a:solidFill>
              <a:latin typeface="Calibri"/>
              <a:ea typeface="Calibri"/>
              <a:cs typeface="Calibri"/>
              <a:sym typeface="Calibri"/>
            </a:endParaRPr>
          </a:p>
          <a:p>
            <a:pPr indent="-285750" lvl="0" marL="285750" marR="0" rtl="0" algn="l">
              <a:spcBef>
                <a:spcPts val="120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Structure Learning</a:t>
            </a:r>
            <a:endParaRPr/>
          </a:p>
          <a:p>
            <a:pPr indent="-285750" lvl="0" marL="285750" marR="0" rtl="0" algn="l">
              <a:spcBef>
                <a:spcPts val="120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Learning from Uninterpreted Sensors &amp; Actions</a:t>
            </a:r>
            <a:endParaRPr/>
          </a:p>
          <a:p>
            <a:pPr indent="-285750" lvl="0" marL="285750" marR="0" rtl="0" algn="l">
              <a:spcBef>
                <a:spcPts val="120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Detecting and Adapting to Unpredicted Changes</a:t>
            </a:r>
            <a:endParaRPr/>
          </a:p>
          <a:p>
            <a:pPr indent="-285750" lvl="0" marL="285750" marR="0" rtl="0" algn="l">
              <a:spcBef>
                <a:spcPts val="120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Detecting and Reasoning with Interference</a:t>
            </a:r>
            <a:endParaRPr/>
          </a:p>
        </p:txBody>
      </p:sp>
      <p:cxnSp>
        <p:nvCxnSpPr>
          <p:cNvPr id="514" name="Google Shape;514;p33"/>
          <p:cNvCxnSpPr/>
          <p:nvPr/>
        </p:nvCxnSpPr>
        <p:spPr>
          <a:xfrm>
            <a:off x="4250582" y="1965960"/>
            <a:ext cx="931018" cy="948690"/>
          </a:xfrm>
          <a:prstGeom prst="straightConnector1">
            <a:avLst/>
          </a:prstGeom>
          <a:noFill/>
          <a:ln cap="flat" cmpd="sng" w="25400">
            <a:solidFill>
              <a:srgbClr val="4A7DBA"/>
            </a:solidFill>
            <a:prstDash val="solid"/>
            <a:round/>
            <a:headEnd len="sm" w="sm" type="none"/>
            <a:tailEnd len="med" w="med" type="stealth"/>
          </a:ln>
        </p:spPr>
      </p:cxnSp>
      <p:cxnSp>
        <p:nvCxnSpPr>
          <p:cNvPr id="515" name="Google Shape;515;p33"/>
          <p:cNvCxnSpPr/>
          <p:nvPr/>
        </p:nvCxnSpPr>
        <p:spPr>
          <a:xfrm>
            <a:off x="4250582" y="1965960"/>
            <a:ext cx="931018" cy="2093892"/>
          </a:xfrm>
          <a:prstGeom prst="straightConnector1">
            <a:avLst/>
          </a:prstGeom>
          <a:noFill/>
          <a:ln cap="flat" cmpd="sng" w="25400">
            <a:solidFill>
              <a:srgbClr val="4A7DBA"/>
            </a:solidFill>
            <a:prstDash val="solid"/>
            <a:round/>
            <a:headEnd len="sm" w="sm" type="none"/>
            <a:tailEnd len="med" w="med" type="stealth"/>
          </a:ln>
        </p:spPr>
      </p:cxnSp>
      <p:cxnSp>
        <p:nvCxnSpPr>
          <p:cNvPr id="516" name="Google Shape;516;p33"/>
          <p:cNvCxnSpPr>
            <a:stCxn id="508" idx="3"/>
          </p:cNvCxnSpPr>
          <p:nvPr/>
        </p:nvCxnSpPr>
        <p:spPr>
          <a:xfrm>
            <a:off x="4250582" y="3291840"/>
            <a:ext cx="892800" cy="167400"/>
          </a:xfrm>
          <a:prstGeom prst="straightConnector1">
            <a:avLst/>
          </a:prstGeom>
          <a:noFill/>
          <a:ln cap="flat" cmpd="sng" w="25400">
            <a:solidFill>
              <a:srgbClr val="4A7DBA"/>
            </a:solidFill>
            <a:prstDash val="solid"/>
            <a:round/>
            <a:headEnd len="sm" w="sm" type="none"/>
            <a:tailEnd len="med" w="med" type="stealth"/>
          </a:ln>
        </p:spPr>
      </p:cxnSp>
      <p:cxnSp>
        <p:nvCxnSpPr>
          <p:cNvPr id="517" name="Google Shape;517;p33"/>
          <p:cNvCxnSpPr>
            <a:stCxn id="506" idx="3"/>
          </p:cNvCxnSpPr>
          <p:nvPr/>
        </p:nvCxnSpPr>
        <p:spPr>
          <a:xfrm flipH="1" rot="10800000">
            <a:off x="4602480" y="4191126"/>
            <a:ext cx="579000" cy="391500"/>
          </a:xfrm>
          <a:prstGeom prst="straightConnector1">
            <a:avLst/>
          </a:prstGeom>
          <a:noFill/>
          <a:ln cap="flat" cmpd="sng" w="25400">
            <a:solidFill>
              <a:srgbClr val="4A7DBA"/>
            </a:solidFill>
            <a:prstDash val="solid"/>
            <a:round/>
            <a:headEnd len="sm" w="sm" type="none"/>
            <a:tailEnd len="med" w="med" type="stealth"/>
          </a:ln>
        </p:spPr>
      </p:cxnSp>
      <p:cxnSp>
        <p:nvCxnSpPr>
          <p:cNvPr id="518" name="Google Shape;518;p33"/>
          <p:cNvCxnSpPr>
            <a:stCxn id="507" idx="3"/>
          </p:cNvCxnSpPr>
          <p:nvPr/>
        </p:nvCxnSpPr>
        <p:spPr>
          <a:xfrm flipH="1" rot="10800000">
            <a:off x="4602480" y="4952875"/>
            <a:ext cx="579000" cy="980100"/>
          </a:xfrm>
          <a:prstGeom prst="straightConnector1">
            <a:avLst/>
          </a:prstGeom>
          <a:noFill/>
          <a:ln cap="flat" cmpd="sng" w="25400">
            <a:solidFill>
              <a:srgbClr val="4A7DBA"/>
            </a:solidFill>
            <a:prstDash val="solid"/>
            <a:round/>
            <a:headEnd len="sm" w="sm" type="none"/>
            <a:tailEnd len="med" w="med" type="stealth"/>
          </a:ln>
        </p:spPr>
      </p:cxnSp>
      <p:pic>
        <p:nvPicPr>
          <p:cNvPr id="519" name="Google Shape;519;p33"/>
          <p:cNvPicPr preferRelativeResize="0"/>
          <p:nvPr/>
        </p:nvPicPr>
        <p:blipFill rotWithShape="1">
          <a:blip r:embed="rId6">
            <a:alphaModFix/>
          </a:blip>
          <a:srcRect b="0" l="0" r="0" t="0"/>
          <a:stretch/>
        </p:blipFill>
        <p:spPr>
          <a:xfrm>
            <a:off x="3153619" y="1442660"/>
            <a:ext cx="1096963" cy="109696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8"/>
                                        </p:tgtEl>
                                        <p:attrNameLst>
                                          <p:attrName>style.visibility</p:attrName>
                                        </p:attrNameLst>
                                      </p:cBhvr>
                                      <p:to>
                                        <p:strVal val="visible"/>
                                      </p:to>
                                    </p:set>
                                    <p:animEffect filter="fade" transition="in">
                                      <p:cBhvr>
                                        <p:cTn dur="500"/>
                                        <p:tgtEl>
                                          <p:spTgt spid="508"/>
                                        </p:tgtEl>
                                      </p:cBhvr>
                                    </p:animEffect>
                                  </p:childTnLst>
                                </p:cTn>
                              </p:par>
                              <p:par>
                                <p:cTn fill="hold" nodeType="withEffect" presetClass="entr" presetID="10" presetSubtype="0">
                                  <p:stCondLst>
                                    <p:cond delay="0"/>
                                  </p:stCondLst>
                                  <p:childTnLst>
                                    <p:set>
                                      <p:cBhvr>
                                        <p:cTn dur="1" fill="hold">
                                          <p:stCondLst>
                                            <p:cond delay="0"/>
                                          </p:stCondLst>
                                        </p:cTn>
                                        <p:tgtEl>
                                          <p:spTgt spid="516"/>
                                        </p:tgtEl>
                                        <p:attrNameLst>
                                          <p:attrName>style.visibility</p:attrName>
                                        </p:attrNameLst>
                                      </p:cBhvr>
                                      <p:to>
                                        <p:strVal val="visible"/>
                                      </p:to>
                                    </p:set>
                                    <p:animEffect filter="fade" transition="in">
                                      <p:cBhvr>
                                        <p:cTn dur="500"/>
                                        <p:tgtEl>
                                          <p:spTgt spid="516"/>
                                        </p:tgtEl>
                                      </p:cBhvr>
                                    </p:animEffect>
                                  </p:childTnLst>
                                </p:cTn>
                              </p:par>
                              <p:par>
                                <p:cTn fill="hold" nodeType="withEffect" presetClass="entr" presetID="10" presetSubtype="0">
                                  <p:stCondLst>
                                    <p:cond delay="0"/>
                                  </p:stCondLst>
                                  <p:childTnLst>
                                    <p:set>
                                      <p:cBhvr>
                                        <p:cTn dur="1" fill="hold">
                                          <p:stCondLst>
                                            <p:cond delay="0"/>
                                          </p:stCondLst>
                                        </p:cTn>
                                        <p:tgtEl>
                                          <p:spTgt spid="510">
                                            <p:txEl>
                                              <p:pRg end="0" st="0"/>
                                            </p:txEl>
                                          </p:spTgt>
                                        </p:tgtEl>
                                        <p:attrNameLst>
                                          <p:attrName>style.visibility</p:attrName>
                                        </p:attrNameLst>
                                      </p:cBhvr>
                                      <p:to>
                                        <p:strVal val="visible"/>
                                      </p:to>
                                    </p:set>
                                    <p:animEffect filter="fade" transition="in">
                                      <p:cBhvr>
                                        <p:cTn dur="500"/>
                                        <p:tgtEl>
                                          <p:spTgt spid="51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510">
                                            <p:txEl>
                                              <p:pRg end="1" st="1"/>
                                            </p:txEl>
                                          </p:spTgt>
                                        </p:tgtEl>
                                        <p:attrNameLst>
                                          <p:attrName>style.visibility</p:attrName>
                                        </p:attrNameLst>
                                      </p:cBhvr>
                                      <p:to>
                                        <p:strVal val="visible"/>
                                      </p:to>
                                    </p:set>
                                    <p:animEffect filter="fade" transition="in">
                                      <p:cBhvr>
                                        <p:cTn dur="500"/>
                                        <p:tgtEl>
                                          <p:spTgt spid="510">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510">
                                            <p:txEl>
                                              <p:pRg end="2" st="2"/>
                                            </p:txEl>
                                          </p:spTgt>
                                        </p:tgtEl>
                                        <p:attrNameLst>
                                          <p:attrName>style.visibility</p:attrName>
                                        </p:attrNameLst>
                                      </p:cBhvr>
                                      <p:to>
                                        <p:strVal val="visible"/>
                                      </p:to>
                                    </p:set>
                                    <p:animEffect filter="fade" transition="in">
                                      <p:cBhvr>
                                        <p:cTn dur="500"/>
                                        <p:tgtEl>
                                          <p:spTgt spid="510">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510">
                                            <p:txEl>
                                              <p:pRg end="3" st="3"/>
                                            </p:txEl>
                                          </p:spTgt>
                                        </p:tgtEl>
                                        <p:attrNameLst>
                                          <p:attrName>style.visibility</p:attrName>
                                        </p:attrNameLst>
                                      </p:cBhvr>
                                      <p:to>
                                        <p:strVal val="visible"/>
                                      </p:to>
                                    </p:set>
                                    <p:animEffect filter="fade" transition="in">
                                      <p:cBhvr>
                                        <p:cTn dur="500"/>
                                        <p:tgtEl>
                                          <p:spTgt spid="510">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510">
                                            <p:txEl>
                                              <p:pRg end="4" st="4"/>
                                            </p:txEl>
                                          </p:spTgt>
                                        </p:tgtEl>
                                        <p:attrNameLst>
                                          <p:attrName>style.visibility</p:attrName>
                                        </p:attrNameLst>
                                      </p:cBhvr>
                                      <p:to>
                                        <p:strVal val="visible"/>
                                      </p:to>
                                    </p:set>
                                    <p:animEffect filter="fade" transition="in">
                                      <p:cBhvr>
                                        <p:cTn dur="500"/>
                                        <p:tgtEl>
                                          <p:spTgt spid="510">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510">
                                            <p:txEl>
                                              <p:pRg end="5" st="5"/>
                                            </p:txEl>
                                          </p:spTgt>
                                        </p:tgtEl>
                                        <p:attrNameLst>
                                          <p:attrName>style.visibility</p:attrName>
                                        </p:attrNameLst>
                                      </p:cBhvr>
                                      <p:to>
                                        <p:strVal val="visible"/>
                                      </p:to>
                                    </p:set>
                                    <p:animEffect filter="fade" transition="in">
                                      <p:cBhvr>
                                        <p:cTn dur="500"/>
                                        <p:tgtEl>
                                          <p:spTgt spid="51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500"/>
                                        <p:tgtEl>
                                          <p:spTgt spid="506"/>
                                        </p:tgtEl>
                                      </p:cBhvr>
                                    </p:animEffect>
                                  </p:childTnLst>
                                </p:cTn>
                              </p:par>
                              <p:par>
                                <p:cTn fill="hold" nodeType="with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500"/>
                                        <p:tgtEl>
                                          <p:spTgt spid="517"/>
                                        </p:tgtEl>
                                      </p:cBhvr>
                                    </p:animEffect>
                                  </p:childTnLst>
                                </p:cTn>
                              </p:par>
                              <p:par>
                                <p:cTn fill="hold" nodeType="withEffect" presetClass="entr" presetID="10" presetSubtype="0">
                                  <p:stCondLst>
                                    <p:cond delay="0"/>
                                  </p:stCondLst>
                                  <p:childTnLst>
                                    <p:set>
                                      <p:cBhvr>
                                        <p:cTn dur="1" fill="hold">
                                          <p:stCondLst>
                                            <p:cond delay="0"/>
                                          </p:stCondLst>
                                        </p:cTn>
                                        <p:tgtEl>
                                          <p:spTgt spid="511">
                                            <p:txEl>
                                              <p:pRg end="0" st="0"/>
                                            </p:txEl>
                                          </p:spTgt>
                                        </p:tgtEl>
                                        <p:attrNameLst>
                                          <p:attrName>style.visibility</p:attrName>
                                        </p:attrNameLst>
                                      </p:cBhvr>
                                      <p:to>
                                        <p:strVal val="visible"/>
                                      </p:to>
                                    </p:set>
                                    <p:animEffect filter="fade" transition="in">
                                      <p:cBhvr>
                                        <p:cTn dur="500"/>
                                        <p:tgtEl>
                                          <p:spTgt spid="51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511">
                                            <p:txEl>
                                              <p:pRg end="1" st="1"/>
                                            </p:txEl>
                                          </p:spTgt>
                                        </p:tgtEl>
                                        <p:attrNameLst>
                                          <p:attrName>style.visibility</p:attrName>
                                        </p:attrNameLst>
                                      </p:cBhvr>
                                      <p:to>
                                        <p:strVal val="visible"/>
                                      </p:to>
                                    </p:set>
                                    <p:animEffect filter="fade" transition="in">
                                      <p:cBhvr>
                                        <p:cTn dur="500"/>
                                        <p:tgtEl>
                                          <p:spTgt spid="511">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511">
                                            <p:txEl>
                                              <p:pRg end="2" st="2"/>
                                            </p:txEl>
                                          </p:spTgt>
                                        </p:tgtEl>
                                        <p:attrNameLst>
                                          <p:attrName>style.visibility</p:attrName>
                                        </p:attrNameLst>
                                      </p:cBhvr>
                                      <p:to>
                                        <p:strVal val="visible"/>
                                      </p:to>
                                    </p:set>
                                    <p:animEffect filter="fade" transition="in">
                                      <p:cBhvr>
                                        <p:cTn dur="500"/>
                                        <p:tgtEl>
                                          <p:spTgt spid="511">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511">
                                            <p:txEl>
                                              <p:pRg end="3" st="3"/>
                                            </p:txEl>
                                          </p:spTgt>
                                        </p:tgtEl>
                                        <p:attrNameLst>
                                          <p:attrName>style.visibility</p:attrName>
                                        </p:attrNameLst>
                                      </p:cBhvr>
                                      <p:to>
                                        <p:strVal val="visible"/>
                                      </p:to>
                                    </p:set>
                                    <p:animEffect filter="fade" transition="in">
                                      <p:cBhvr>
                                        <p:cTn dur="500"/>
                                        <p:tgtEl>
                                          <p:spTgt spid="511">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511">
                                            <p:txEl>
                                              <p:pRg end="4" st="4"/>
                                            </p:txEl>
                                          </p:spTgt>
                                        </p:tgtEl>
                                        <p:attrNameLst>
                                          <p:attrName>style.visibility</p:attrName>
                                        </p:attrNameLst>
                                      </p:cBhvr>
                                      <p:to>
                                        <p:strVal val="visible"/>
                                      </p:to>
                                    </p:set>
                                    <p:animEffect filter="fade" transition="in">
                                      <p:cBhvr>
                                        <p:cTn dur="500"/>
                                        <p:tgtEl>
                                          <p:spTgt spid="511">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511">
                                            <p:txEl>
                                              <p:pRg end="5" st="5"/>
                                            </p:txEl>
                                          </p:spTgt>
                                        </p:tgtEl>
                                        <p:attrNameLst>
                                          <p:attrName>style.visibility</p:attrName>
                                        </p:attrNameLst>
                                      </p:cBhvr>
                                      <p:to>
                                        <p:strVal val="visible"/>
                                      </p:to>
                                    </p:set>
                                    <p:animEffect filter="fade" transition="in">
                                      <p:cBhvr>
                                        <p:cTn dur="500"/>
                                        <p:tgtEl>
                                          <p:spTgt spid="51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500"/>
                                        <p:tgtEl>
                                          <p:spTgt spid="507"/>
                                        </p:tgtEl>
                                      </p:cBhvr>
                                    </p:animEffect>
                                  </p:childTnLst>
                                </p:cTn>
                              </p:par>
                              <p:par>
                                <p:cTn fill="hold" nodeType="with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500"/>
                                        <p:tgtEl>
                                          <p:spTgt spid="518"/>
                                        </p:tgtEl>
                                      </p:cBhvr>
                                    </p:animEffect>
                                  </p:childTnLst>
                                </p:cTn>
                              </p:par>
                              <p:par>
                                <p:cTn fill="hold" nodeType="withEffect" presetClass="entr" presetID="10" presetSubtype="0">
                                  <p:stCondLst>
                                    <p:cond delay="0"/>
                                  </p:stCondLst>
                                  <p:childTnLst>
                                    <p:set>
                                      <p:cBhvr>
                                        <p:cTn dur="1" fill="hold">
                                          <p:stCondLst>
                                            <p:cond delay="0"/>
                                          </p:stCondLst>
                                        </p:cTn>
                                        <p:tgtEl>
                                          <p:spTgt spid="512">
                                            <p:txEl>
                                              <p:pRg end="0" st="0"/>
                                            </p:txEl>
                                          </p:spTgt>
                                        </p:tgtEl>
                                        <p:attrNameLst>
                                          <p:attrName>style.visibility</p:attrName>
                                        </p:attrNameLst>
                                      </p:cBhvr>
                                      <p:to>
                                        <p:strVal val="visible"/>
                                      </p:to>
                                    </p:set>
                                    <p:animEffect filter="fade" transition="in">
                                      <p:cBhvr>
                                        <p:cTn dur="500"/>
                                        <p:tgtEl>
                                          <p:spTgt spid="51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512">
                                            <p:txEl>
                                              <p:pRg end="1" st="1"/>
                                            </p:txEl>
                                          </p:spTgt>
                                        </p:tgtEl>
                                        <p:attrNameLst>
                                          <p:attrName>style.visibility</p:attrName>
                                        </p:attrNameLst>
                                      </p:cBhvr>
                                      <p:to>
                                        <p:strVal val="visible"/>
                                      </p:to>
                                    </p:set>
                                    <p:animEffect filter="fade" transition="in">
                                      <p:cBhvr>
                                        <p:cTn dur="500"/>
                                        <p:tgtEl>
                                          <p:spTgt spid="512">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512">
                                            <p:txEl>
                                              <p:pRg end="2" st="2"/>
                                            </p:txEl>
                                          </p:spTgt>
                                        </p:tgtEl>
                                        <p:attrNameLst>
                                          <p:attrName>style.visibility</p:attrName>
                                        </p:attrNameLst>
                                      </p:cBhvr>
                                      <p:to>
                                        <p:strVal val="visible"/>
                                      </p:to>
                                    </p:set>
                                    <p:animEffect filter="fade" transition="in">
                                      <p:cBhvr>
                                        <p:cTn dur="500"/>
                                        <p:tgtEl>
                                          <p:spTgt spid="512">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512">
                                            <p:txEl>
                                              <p:pRg end="3" st="3"/>
                                            </p:txEl>
                                          </p:spTgt>
                                        </p:tgtEl>
                                        <p:attrNameLst>
                                          <p:attrName>style.visibility</p:attrName>
                                        </p:attrNameLst>
                                      </p:cBhvr>
                                      <p:to>
                                        <p:strVal val="visible"/>
                                      </p:to>
                                    </p:set>
                                    <p:animEffect filter="fade" transition="in">
                                      <p:cBhvr>
                                        <p:cTn dur="500"/>
                                        <p:tgtEl>
                                          <p:spTgt spid="512">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512">
                                            <p:txEl>
                                              <p:pRg end="4" st="4"/>
                                            </p:txEl>
                                          </p:spTgt>
                                        </p:tgtEl>
                                        <p:attrNameLst>
                                          <p:attrName>style.visibility</p:attrName>
                                        </p:attrNameLst>
                                      </p:cBhvr>
                                      <p:to>
                                        <p:strVal val="visible"/>
                                      </p:to>
                                    </p:set>
                                    <p:animEffect filter="fade" transition="in">
                                      <p:cBhvr>
                                        <p:cTn dur="500"/>
                                        <p:tgtEl>
                                          <p:spTgt spid="512">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512">
                                            <p:txEl>
                                              <p:pRg end="5" st="5"/>
                                            </p:txEl>
                                          </p:spTgt>
                                        </p:tgtEl>
                                        <p:attrNameLst>
                                          <p:attrName>style.visibility</p:attrName>
                                        </p:attrNameLst>
                                      </p:cBhvr>
                                      <p:to>
                                        <p:strVal val="visible"/>
                                      </p:to>
                                    </p:set>
                                    <p:animEffect filter="fade" transition="in">
                                      <p:cBhvr>
                                        <p:cTn dur="500"/>
                                        <p:tgtEl>
                                          <p:spTgt spid="51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34"/>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4400"/>
              <a:buFont typeface="Calibri"/>
              <a:buNone/>
            </a:pPr>
            <a:r>
              <a:rPr lang="en-US">
                <a:solidFill>
                  <a:srgbClr val="FF0000"/>
                </a:solidFill>
              </a:rPr>
              <a:t>Recognition Example</a:t>
            </a:r>
            <a:endParaRPr/>
          </a:p>
        </p:txBody>
      </p:sp>
      <p:pic>
        <p:nvPicPr>
          <p:cNvPr id="525" name="Google Shape;525;p34"/>
          <p:cNvPicPr preferRelativeResize="0"/>
          <p:nvPr>
            <p:ph idx="1" type="body"/>
          </p:nvPr>
        </p:nvPicPr>
        <p:blipFill rotWithShape="1">
          <a:blip r:embed="rId3">
            <a:alphaModFix/>
          </a:blip>
          <a:srcRect b="0" l="0" r="0" t="0"/>
          <a:stretch/>
        </p:blipFill>
        <p:spPr>
          <a:xfrm>
            <a:off x="2628900" y="1219200"/>
            <a:ext cx="3886200" cy="2133600"/>
          </a:xfrm>
          <a:prstGeom prst="rect">
            <a:avLst/>
          </a:prstGeom>
          <a:noFill/>
          <a:ln>
            <a:noFill/>
          </a:ln>
        </p:spPr>
      </p:pic>
      <p:pic>
        <p:nvPicPr>
          <p:cNvPr id="526" name="Google Shape;526;p34"/>
          <p:cNvPicPr preferRelativeResize="0"/>
          <p:nvPr/>
        </p:nvPicPr>
        <p:blipFill rotWithShape="1">
          <a:blip r:embed="rId4">
            <a:alphaModFix/>
          </a:blip>
          <a:srcRect b="0" l="0" r="0" t="0"/>
          <a:stretch/>
        </p:blipFill>
        <p:spPr>
          <a:xfrm>
            <a:off x="419100" y="3200400"/>
            <a:ext cx="8304213" cy="3194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25"/>
                                        </p:tgtEl>
                                        <p:attrNameLst>
                                          <p:attrName>style.visibility</p:attrName>
                                        </p:attrNameLst>
                                      </p:cBhvr>
                                      <p:to>
                                        <p:strVal val="visible"/>
                                      </p:to>
                                    </p:set>
                                    <p:animEffect filter="fade" transition="in">
                                      <p:cBhvr>
                                        <p:cTn dur="5000"/>
                                        <p:tgtEl>
                                          <p:spTgt spid="5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35"/>
          <p:cNvSpPr txBox="1"/>
          <p:nvPr>
            <p:ph type="title"/>
          </p:nvPr>
        </p:nvSpPr>
        <p:spPr>
          <a:xfrm>
            <a:off x="457200" y="296863"/>
            <a:ext cx="8229600" cy="86518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4400"/>
              <a:buFont typeface="Calibri"/>
              <a:buNone/>
            </a:pPr>
            <a:r>
              <a:rPr lang="en-US">
                <a:solidFill>
                  <a:srgbClr val="FF0000"/>
                </a:solidFill>
              </a:rPr>
              <a:t>Recognition Results</a:t>
            </a:r>
            <a:endParaRPr/>
          </a:p>
        </p:txBody>
      </p:sp>
      <p:sp>
        <p:nvSpPr>
          <p:cNvPr id="532" name="Google Shape;532;p35"/>
          <p:cNvSpPr txBox="1"/>
          <p:nvPr>
            <p:ph idx="1" type="body"/>
          </p:nvPr>
        </p:nvSpPr>
        <p:spPr>
          <a:xfrm>
            <a:off x="457200" y="1219200"/>
            <a:ext cx="8229600" cy="1828799"/>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Char char="•"/>
            </a:pPr>
            <a:r>
              <a:rPr lang="en-US" sz="2000"/>
              <a:t>Visint.org Year 1 Dataset, USC tracks, 1200 videos</a:t>
            </a:r>
            <a:endParaRPr/>
          </a:p>
          <a:p>
            <a:pPr indent="-342900" lvl="0" marL="342900" rtl="0" algn="l">
              <a:spcBef>
                <a:spcPts val="400"/>
              </a:spcBef>
              <a:spcAft>
                <a:spcPts val="0"/>
              </a:spcAft>
              <a:buClr>
                <a:schemeClr val="dk1"/>
              </a:buClr>
              <a:buSzPts val="2000"/>
              <a:buChar char="•"/>
            </a:pPr>
            <a:r>
              <a:rPr lang="en-US" sz="2000"/>
              <a:t>F1 = (2*precision*recall)/(precision+recall)</a:t>
            </a:r>
            <a:endParaRPr/>
          </a:p>
          <a:p>
            <a:pPr indent="-342900" lvl="0" marL="342900" rtl="0" algn="l">
              <a:spcBef>
                <a:spcPts val="400"/>
              </a:spcBef>
              <a:spcAft>
                <a:spcPts val="0"/>
              </a:spcAft>
              <a:buClr>
                <a:schemeClr val="dk1"/>
              </a:buClr>
              <a:buSzPts val="2000"/>
              <a:buChar char="•"/>
            </a:pPr>
            <a:r>
              <a:rPr lang="en-US" sz="2000"/>
              <a:t>Outperformed hand-coded SAM by more than 10%</a:t>
            </a:r>
            <a:endParaRPr/>
          </a:p>
          <a:p>
            <a:pPr indent="-342900" lvl="0" marL="342900" rtl="0" algn="l">
              <a:spcBef>
                <a:spcPts val="400"/>
              </a:spcBef>
              <a:spcAft>
                <a:spcPts val="0"/>
              </a:spcAft>
              <a:buClr>
                <a:schemeClr val="dk1"/>
              </a:buClr>
              <a:buSzPts val="2000"/>
              <a:buChar char="•"/>
            </a:pPr>
            <a:r>
              <a:rPr lang="en-US" sz="2000"/>
              <a:t>Reasoning with detector accuracies below 20%</a:t>
            </a:r>
            <a:endParaRPr/>
          </a:p>
        </p:txBody>
      </p:sp>
      <p:pic>
        <p:nvPicPr>
          <p:cNvPr id="533" name="Google Shape;533;p35"/>
          <p:cNvPicPr preferRelativeResize="0"/>
          <p:nvPr/>
        </p:nvPicPr>
        <p:blipFill rotWithShape="1">
          <a:blip r:embed="rId3">
            <a:alphaModFix/>
          </a:blip>
          <a:srcRect b="0" l="0" r="0" t="0"/>
          <a:stretch/>
        </p:blipFill>
        <p:spPr>
          <a:xfrm>
            <a:off x="304800" y="2971800"/>
            <a:ext cx="8534400" cy="333533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36"/>
          <p:cNvSpPr txBox="1"/>
          <p:nvPr>
            <p:ph type="title"/>
          </p:nvPr>
        </p:nvSpPr>
        <p:spPr>
          <a:xfrm>
            <a:off x="457200" y="277813"/>
            <a:ext cx="8229600" cy="86518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4400"/>
              <a:buFont typeface="Calibri"/>
              <a:buNone/>
            </a:pPr>
            <a:r>
              <a:rPr lang="en-US">
                <a:solidFill>
                  <a:srgbClr val="FF0000"/>
                </a:solidFill>
              </a:rPr>
              <a:t>Gap Filling Results</a:t>
            </a:r>
            <a:endParaRPr/>
          </a:p>
        </p:txBody>
      </p:sp>
      <p:sp>
        <p:nvSpPr>
          <p:cNvPr id="539" name="Google Shape;539;p36"/>
          <p:cNvSpPr txBox="1"/>
          <p:nvPr>
            <p:ph idx="1" type="body"/>
          </p:nvPr>
        </p:nvSpPr>
        <p:spPr>
          <a:xfrm>
            <a:off x="457200" y="1219200"/>
            <a:ext cx="8229600" cy="25701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Char char="•"/>
            </a:pPr>
            <a:r>
              <a:rPr lang="en-US" sz="2000"/>
              <a:t>Synthetic gaps introduced into 700 annotated videos</a:t>
            </a:r>
            <a:endParaRPr/>
          </a:p>
        </p:txBody>
      </p:sp>
      <p:pic>
        <p:nvPicPr>
          <p:cNvPr id="540" name="Google Shape;540;p36"/>
          <p:cNvPicPr preferRelativeResize="0"/>
          <p:nvPr/>
        </p:nvPicPr>
        <p:blipFill rotWithShape="1">
          <a:blip r:embed="rId3">
            <a:alphaModFix/>
          </a:blip>
          <a:srcRect b="0" l="0" r="0" t="0"/>
          <a:stretch/>
        </p:blipFill>
        <p:spPr>
          <a:xfrm>
            <a:off x="304800" y="1773237"/>
            <a:ext cx="8534400" cy="462756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Stochastic Distinguishing Experiments</a:t>
            </a:r>
            <a:br>
              <a:rPr lang="en-US"/>
            </a:br>
            <a:r>
              <a:rPr lang="en-US"/>
              <a:t>- </a:t>
            </a:r>
            <a:r>
              <a:rPr lang="en-US" sz="3600"/>
              <a:t>TJ Collins and WM Shen, 2018</a:t>
            </a:r>
            <a:endParaRPr/>
          </a:p>
        </p:txBody>
      </p:sp>
      <p:pic>
        <p:nvPicPr>
          <p:cNvPr id="546" name="Google Shape;546;p37"/>
          <p:cNvPicPr preferRelativeResize="0"/>
          <p:nvPr/>
        </p:nvPicPr>
        <p:blipFill rotWithShape="1">
          <a:blip r:embed="rId3">
            <a:alphaModFix/>
          </a:blip>
          <a:srcRect b="0" l="0" r="0" t="0"/>
          <a:stretch/>
        </p:blipFill>
        <p:spPr>
          <a:xfrm>
            <a:off x="129172" y="1547440"/>
            <a:ext cx="2937742" cy="2317349"/>
          </a:xfrm>
          <a:prstGeom prst="rect">
            <a:avLst/>
          </a:prstGeom>
          <a:noFill/>
          <a:ln cap="flat" cmpd="sng" w="9525">
            <a:solidFill>
              <a:schemeClr val="accent1"/>
            </a:solidFill>
            <a:prstDash val="solid"/>
            <a:round/>
            <a:headEnd len="sm" w="sm" type="none"/>
            <a:tailEnd len="sm" w="sm" type="none"/>
          </a:ln>
        </p:spPr>
      </p:pic>
      <p:pic>
        <p:nvPicPr>
          <p:cNvPr id="547" name="Google Shape;547;p37"/>
          <p:cNvPicPr preferRelativeResize="0"/>
          <p:nvPr/>
        </p:nvPicPr>
        <p:blipFill rotWithShape="1">
          <a:blip r:embed="rId4">
            <a:alphaModFix/>
          </a:blip>
          <a:srcRect b="0" l="0" r="0" t="0"/>
          <a:stretch/>
        </p:blipFill>
        <p:spPr>
          <a:xfrm>
            <a:off x="3267817" y="1561740"/>
            <a:ext cx="2608365" cy="2317349"/>
          </a:xfrm>
          <a:prstGeom prst="rect">
            <a:avLst/>
          </a:prstGeom>
          <a:noFill/>
          <a:ln cap="flat" cmpd="sng" w="9525">
            <a:solidFill>
              <a:schemeClr val="accent1"/>
            </a:solidFill>
            <a:prstDash val="solid"/>
            <a:round/>
            <a:headEnd len="sm" w="sm" type="none"/>
            <a:tailEnd len="sm" w="sm" type="none"/>
          </a:ln>
        </p:spPr>
      </p:pic>
      <p:pic>
        <p:nvPicPr>
          <p:cNvPr id="548" name="Google Shape;548;p37"/>
          <p:cNvPicPr preferRelativeResize="0"/>
          <p:nvPr/>
        </p:nvPicPr>
        <p:blipFill rotWithShape="1">
          <a:blip r:embed="rId5">
            <a:alphaModFix/>
          </a:blip>
          <a:srcRect b="0" l="0" r="0" t="0"/>
          <a:stretch/>
        </p:blipFill>
        <p:spPr>
          <a:xfrm>
            <a:off x="6077085" y="1548959"/>
            <a:ext cx="2859772" cy="2350548"/>
          </a:xfrm>
          <a:prstGeom prst="rect">
            <a:avLst/>
          </a:prstGeom>
          <a:noFill/>
          <a:ln cap="flat" cmpd="sng" w="9525">
            <a:solidFill>
              <a:schemeClr val="accent1"/>
            </a:solidFill>
            <a:prstDash val="solid"/>
            <a:round/>
            <a:headEnd len="sm" w="sm" type="none"/>
            <a:tailEnd len="sm" w="sm" type="none"/>
          </a:ln>
        </p:spPr>
      </p:pic>
      <p:pic>
        <p:nvPicPr>
          <p:cNvPr id="549" name="Google Shape;549;p37"/>
          <p:cNvPicPr preferRelativeResize="0"/>
          <p:nvPr/>
        </p:nvPicPr>
        <p:blipFill rotWithShape="1">
          <a:blip r:embed="rId6">
            <a:alphaModFix/>
          </a:blip>
          <a:srcRect b="0" l="0" r="0" t="0"/>
          <a:stretch/>
        </p:blipFill>
        <p:spPr>
          <a:xfrm>
            <a:off x="168249" y="3994591"/>
            <a:ext cx="2937741" cy="2428917"/>
          </a:xfrm>
          <a:prstGeom prst="rect">
            <a:avLst/>
          </a:prstGeom>
          <a:noFill/>
          <a:ln cap="flat" cmpd="sng" w="9525">
            <a:solidFill>
              <a:schemeClr val="accent1"/>
            </a:solidFill>
            <a:prstDash val="solid"/>
            <a:round/>
            <a:headEnd len="sm" w="sm" type="none"/>
            <a:tailEnd len="sm" w="sm" type="none"/>
          </a:ln>
        </p:spPr>
      </p:pic>
      <p:sp>
        <p:nvSpPr>
          <p:cNvPr id="550" name="Google Shape;550;p37"/>
          <p:cNvSpPr/>
          <p:nvPr/>
        </p:nvSpPr>
        <p:spPr>
          <a:xfrm>
            <a:off x="2620224" y="2736179"/>
            <a:ext cx="753597" cy="277007"/>
          </a:xfrm>
          <a:prstGeom prst="rightArrow">
            <a:avLst>
              <a:gd fmla="val 50000" name="adj1"/>
              <a:gd fmla="val 50000" name="adj2"/>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1" name="Google Shape;551;p37"/>
          <p:cNvSpPr/>
          <p:nvPr/>
        </p:nvSpPr>
        <p:spPr>
          <a:xfrm>
            <a:off x="5544206" y="2818847"/>
            <a:ext cx="753597" cy="277007"/>
          </a:xfrm>
          <a:prstGeom prst="rightArrow">
            <a:avLst>
              <a:gd fmla="val 50000" name="adj1"/>
              <a:gd fmla="val 50000" name="adj2"/>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52" name="Google Shape;552;p37"/>
          <p:cNvPicPr preferRelativeResize="0"/>
          <p:nvPr/>
        </p:nvPicPr>
        <p:blipFill rotWithShape="1">
          <a:blip r:embed="rId7">
            <a:alphaModFix/>
          </a:blip>
          <a:srcRect b="0" l="0" r="0" t="0"/>
          <a:stretch/>
        </p:blipFill>
        <p:spPr>
          <a:xfrm>
            <a:off x="3254955" y="3994591"/>
            <a:ext cx="2608365" cy="2436713"/>
          </a:xfrm>
          <a:prstGeom prst="rect">
            <a:avLst/>
          </a:prstGeom>
          <a:noFill/>
          <a:ln cap="flat" cmpd="sng" w="9525">
            <a:solidFill>
              <a:schemeClr val="accent1"/>
            </a:solidFill>
            <a:prstDash val="solid"/>
            <a:round/>
            <a:headEnd len="sm" w="sm" type="none"/>
            <a:tailEnd len="sm" w="sm" type="none"/>
          </a:ln>
        </p:spPr>
      </p:pic>
      <p:sp>
        <p:nvSpPr>
          <p:cNvPr id="553" name="Google Shape;553;p37"/>
          <p:cNvSpPr/>
          <p:nvPr/>
        </p:nvSpPr>
        <p:spPr>
          <a:xfrm>
            <a:off x="2620224" y="5310560"/>
            <a:ext cx="753597" cy="277007"/>
          </a:xfrm>
          <a:prstGeom prst="rightArrow">
            <a:avLst>
              <a:gd fmla="val 50000" name="adj1"/>
              <a:gd fmla="val 50000" name="adj2"/>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4" name="Google Shape;554;p37"/>
          <p:cNvSpPr/>
          <p:nvPr/>
        </p:nvSpPr>
        <p:spPr>
          <a:xfrm>
            <a:off x="5635486" y="5255341"/>
            <a:ext cx="753597" cy="277007"/>
          </a:xfrm>
          <a:prstGeom prst="rightArrow">
            <a:avLst>
              <a:gd fmla="val 50000" name="adj1"/>
              <a:gd fmla="val 50000" name="adj2"/>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5" name="Google Shape;555;p37"/>
          <p:cNvSpPr txBox="1"/>
          <p:nvPr/>
        </p:nvSpPr>
        <p:spPr>
          <a:xfrm>
            <a:off x="6389083" y="5209178"/>
            <a:ext cx="2920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t>
            </a:r>
            <a:endParaRPr/>
          </a:p>
        </p:txBody>
      </p:sp>
      <p:sp>
        <p:nvSpPr>
          <p:cNvPr id="556" name="Google Shape;556;p37"/>
          <p:cNvSpPr txBox="1"/>
          <p:nvPr/>
        </p:nvSpPr>
        <p:spPr>
          <a:xfrm>
            <a:off x="6443122" y="5696606"/>
            <a:ext cx="212769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Predict [], but see &lt;&gt;</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 surprise!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Prediction -- Formal Definition</a:t>
            </a:r>
            <a:endParaRPr/>
          </a:p>
        </p:txBody>
      </p:sp>
      <p:pic>
        <p:nvPicPr>
          <p:cNvPr id="562" name="Google Shape;562;p38"/>
          <p:cNvPicPr preferRelativeResize="0"/>
          <p:nvPr/>
        </p:nvPicPr>
        <p:blipFill rotWithShape="1">
          <a:blip r:embed="rId3">
            <a:alphaModFix/>
          </a:blip>
          <a:srcRect b="0" l="0" r="0" t="0"/>
          <a:stretch/>
        </p:blipFill>
        <p:spPr>
          <a:xfrm>
            <a:off x="296886" y="1786540"/>
            <a:ext cx="8389913" cy="409925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Surprise-Based Learning POMDP</a:t>
            </a:r>
            <a:br>
              <a:rPr lang="en-US"/>
            </a:br>
            <a:r>
              <a:rPr lang="en-US"/>
              <a:t>- the color world environment</a:t>
            </a:r>
            <a:endParaRPr/>
          </a:p>
        </p:txBody>
      </p:sp>
      <p:pic>
        <p:nvPicPr>
          <p:cNvPr id="568" name="Google Shape;568;p39"/>
          <p:cNvPicPr preferRelativeResize="0"/>
          <p:nvPr/>
        </p:nvPicPr>
        <p:blipFill rotWithShape="1">
          <a:blip r:embed="rId3">
            <a:alphaModFix/>
          </a:blip>
          <a:srcRect b="0" l="0" r="0" t="0"/>
          <a:stretch/>
        </p:blipFill>
        <p:spPr>
          <a:xfrm>
            <a:off x="923378" y="1613338"/>
            <a:ext cx="7150100" cy="4724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4"/>
          <p:cNvSpPr txBox="1"/>
          <p:nvPr>
            <p:ph idx="1" type="body"/>
          </p:nvPr>
        </p:nvSpPr>
        <p:spPr>
          <a:xfrm>
            <a:off x="533400" y="4648200"/>
            <a:ext cx="8153400" cy="1612662"/>
          </a:xfrm>
          <a:prstGeom prst="rect">
            <a:avLst/>
          </a:prstGeom>
          <a:noFill/>
          <a:ln>
            <a:noFill/>
          </a:ln>
        </p:spPr>
        <p:txBody>
          <a:bodyPr anchorCtr="0" anchor="t" bIns="45700" lIns="91425" spcFirstLastPara="1" rIns="91425" wrap="square" tIns="45700">
            <a:noAutofit/>
          </a:bodyPr>
          <a:lstStyle/>
          <a:p>
            <a:pPr indent="-342900" lvl="0" marL="342900" rtl="0" algn="ctr">
              <a:lnSpc>
                <a:spcPct val="80000"/>
              </a:lnSpc>
              <a:spcBef>
                <a:spcPts val="0"/>
              </a:spcBef>
              <a:spcAft>
                <a:spcPts val="0"/>
              </a:spcAft>
              <a:buClr>
                <a:schemeClr val="dk1"/>
              </a:buClr>
              <a:buSzPts val="3200"/>
              <a:buFont typeface="Noto Sans Symbols"/>
              <a:buNone/>
            </a:pPr>
            <a:r>
              <a:rPr lang="en-US"/>
              <a:t>Professor Herbert A. Simon</a:t>
            </a:r>
            <a:endParaRPr/>
          </a:p>
          <a:p>
            <a:pPr indent="-342900" lvl="0" marL="342900" rtl="0" algn="ctr">
              <a:lnSpc>
                <a:spcPct val="80000"/>
              </a:lnSpc>
              <a:spcBef>
                <a:spcPts val="640"/>
              </a:spcBef>
              <a:spcAft>
                <a:spcPts val="0"/>
              </a:spcAft>
              <a:buClr>
                <a:schemeClr val="dk1"/>
              </a:buClr>
              <a:buSzPts val="3200"/>
              <a:buFont typeface="Noto Sans Symbols"/>
              <a:buNone/>
            </a:pPr>
            <a:r>
              <a:rPr lang="en-US"/>
              <a:t>Nobel Prize Laureate</a:t>
            </a:r>
            <a:endParaRPr/>
          </a:p>
          <a:p>
            <a:pPr indent="-342900" lvl="0" marL="342900" rtl="0" algn="ctr">
              <a:lnSpc>
                <a:spcPct val="80000"/>
              </a:lnSpc>
              <a:spcBef>
                <a:spcPts val="640"/>
              </a:spcBef>
              <a:spcAft>
                <a:spcPts val="0"/>
              </a:spcAft>
              <a:buClr>
                <a:schemeClr val="dk1"/>
              </a:buClr>
              <a:buSzPts val="3200"/>
              <a:buNone/>
            </a:pPr>
            <a:r>
              <a:rPr lang="en-US"/>
              <a:t>A Founder of Artificial Intelligence</a:t>
            </a:r>
            <a:endParaRPr/>
          </a:p>
        </p:txBody>
      </p:sp>
      <p:pic>
        <p:nvPicPr>
          <p:cNvPr id="115" name="Google Shape;115;p4"/>
          <p:cNvPicPr preferRelativeResize="0"/>
          <p:nvPr/>
        </p:nvPicPr>
        <p:blipFill rotWithShape="1">
          <a:blip r:embed="rId3">
            <a:alphaModFix/>
          </a:blip>
          <a:srcRect b="0" l="0" r="0" t="0"/>
          <a:stretch/>
        </p:blipFill>
        <p:spPr>
          <a:xfrm>
            <a:off x="914400" y="457200"/>
            <a:ext cx="3067362" cy="3911324"/>
          </a:xfrm>
          <a:prstGeom prst="rect">
            <a:avLst/>
          </a:prstGeom>
          <a:noFill/>
          <a:ln>
            <a:noFill/>
          </a:ln>
        </p:spPr>
      </p:pic>
      <p:sp>
        <p:nvSpPr>
          <p:cNvPr id="116" name="Google Shape;116;p4"/>
          <p:cNvSpPr txBox="1"/>
          <p:nvPr/>
        </p:nvSpPr>
        <p:spPr>
          <a:xfrm>
            <a:off x="4419600" y="1524000"/>
            <a:ext cx="4343400" cy="1723549"/>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rgbClr val="FF0000"/>
                </a:solidFill>
                <a:latin typeface="Calibri"/>
                <a:ea typeface="Calibri"/>
                <a:cs typeface="Calibri"/>
                <a:sym typeface="Calibri"/>
              </a:rPr>
              <a:t>October 19, 2000</a:t>
            </a:r>
            <a:endParaRPr/>
          </a:p>
          <a:p>
            <a:pPr indent="0" lvl="0" marL="0" marR="0" rtl="0" algn="ctr">
              <a:spcBef>
                <a:spcPts val="0"/>
              </a:spcBef>
              <a:spcAft>
                <a:spcPts val="0"/>
              </a:spcAft>
              <a:buNone/>
            </a:pPr>
            <a:r>
              <a:t/>
            </a:r>
            <a:endParaRPr b="0" i="0" sz="1800" u="none" cap="none" strike="noStrike">
              <a:solidFill>
                <a:srgbClr val="FF0000"/>
              </a:solidFill>
              <a:latin typeface="Calibri"/>
              <a:ea typeface="Calibri"/>
              <a:cs typeface="Calibri"/>
              <a:sym typeface="Calibri"/>
            </a:endParaRPr>
          </a:p>
          <a:p>
            <a:pPr indent="0" lvl="0" marL="0" marR="0" rtl="0" algn="l">
              <a:spcBef>
                <a:spcPts val="0"/>
              </a:spcBef>
              <a:spcAft>
                <a:spcPts val="0"/>
              </a:spcAft>
              <a:buNone/>
            </a:pPr>
            <a:r>
              <a:rPr b="0" i="0" lang="en-US" sz="1800" u="none" cap="none" strike="noStrike">
                <a:solidFill>
                  <a:srgbClr val="FF0000"/>
                </a:solidFill>
                <a:latin typeface="Calibri"/>
                <a:ea typeface="Calibri"/>
                <a:cs typeface="Calibri"/>
                <a:sym typeface="Calibri"/>
              </a:rPr>
              <a:t>Our task is not to </a:t>
            </a:r>
            <a:r>
              <a:rPr b="0" i="1" lang="en-US" sz="1800" u="none" cap="none" strike="noStrike">
                <a:solidFill>
                  <a:srgbClr val="FF0000"/>
                </a:solidFill>
                <a:latin typeface="Calibri"/>
                <a:ea typeface="Calibri"/>
                <a:cs typeface="Calibri"/>
                <a:sym typeface="Calibri"/>
              </a:rPr>
              <a:t>predict</a:t>
            </a:r>
            <a:r>
              <a:rPr b="0" i="0" lang="en-US" sz="1800" u="none" cap="none" strike="noStrike">
                <a:solidFill>
                  <a:srgbClr val="FF0000"/>
                </a:solidFill>
                <a:latin typeface="Calibri"/>
                <a:ea typeface="Calibri"/>
                <a:cs typeface="Calibri"/>
                <a:sym typeface="Calibri"/>
              </a:rPr>
              <a:t> the future; our task is to </a:t>
            </a:r>
            <a:r>
              <a:rPr b="0" i="1" lang="en-US" sz="1800" u="none" cap="none" strike="noStrike">
                <a:solidFill>
                  <a:srgbClr val="FF0000"/>
                </a:solidFill>
                <a:latin typeface="Calibri"/>
                <a:ea typeface="Calibri"/>
                <a:cs typeface="Calibri"/>
                <a:sym typeface="Calibri"/>
              </a:rPr>
              <a:t>design</a:t>
            </a:r>
            <a:r>
              <a:rPr b="0" i="0" lang="en-US" sz="1800" u="none" cap="none" strike="noStrike">
                <a:solidFill>
                  <a:srgbClr val="FF0000"/>
                </a:solidFill>
                <a:latin typeface="Calibri"/>
                <a:ea typeface="Calibri"/>
                <a:cs typeface="Calibri"/>
                <a:sym typeface="Calibri"/>
              </a:rPr>
              <a:t> a future for a sustainable and acceptable world, and then to devote our efforts to bringing that future about. </a:t>
            </a:r>
            <a:endParaRPr/>
          </a:p>
        </p:txBody>
      </p:sp>
      <p:sp>
        <p:nvSpPr>
          <p:cNvPr id="117" name="Google Shape;117;p4"/>
          <p:cNvSpPr txBox="1"/>
          <p:nvPr/>
        </p:nvSpPr>
        <p:spPr>
          <a:xfrm>
            <a:off x="4107480" y="914400"/>
            <a:ext cx="488412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F0000"/>
                </a:solidFill>
                <a:latin typeface="Calibri"/>
                <a:ea typeface="Calibri"/>
                <a:cs typeface="Calibri"/>
                <a:sym typeface="Calibri"/>
              </a:rPr>
              <a:t>Forecasting the Future or Shaping It?</a:t>
            </a:r>
            <a:endParaRPr sz="2400">
              <a:solidFill>
                <a:srgbClr val="FF0000"/>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Surprise-Based Learning POMDP </a:t>
            </a:r>
            <a:br>
              <a:rPr lang="en-US"/>
            </a:br>
            <a:r>
              <a:rPr lang="en-US"/>
              <a:t>(shuttle environment)</a:t>
            </a:r>
            <a:endParaRPr/>
          </a:p>
        </p:txBody>
      </p:sp>
      <p:pic>
        <p:nvPicPr>
          <p:cNvPr id="574" name="Google Shape;574;p40"/>
          <p:cNvPicPr preferRelativeResize="0"/>
          <p:nvPr/>
        </p:nvPicPr>
        <p:blipFill rotWithShape="1">
          <a:blip r:embed="rId3">
            <a:alphaModFix/>
          </a:blip>
          <a:srcRect b="0" l="0" r="0" t="0"/>
          <a:stretch/>
        </p:blipFill>
        <p:spPr>
          <a:xfrm>
            <a:off x="457200" y="1821573"/>
            <a:ext cx="7992208" cy="417983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grpSp>
        <p:nvGrpSpPr>
          <p:cNvPr id="579" name="Google Shape;579;p41"/>
          <p:cNvGrpSpPr/>
          <p:nvPr/>
        </p:nvGrpSpPr>
        <p:grpSpPr>
          <a:xfrm>
            <a:off x="304800" y="916291"/>
            <a:ext cx="8610600" cy="5537721"/>
            <a:chOff x="0" y="1891"/>
            <a:chExt cx="8610600" cy="5537721"/>
          </a:xfrm>
        </p:grpSpPr>
        <p:cxnSp>
          <p:nvCxnSpPr>
            <p:cNvPr id="580" name="Google Shape;580;p41"/>
            <p:cNvCxnSpPr/>
            <p:nvPr/>
          </p:nvCxnSpPr>
          <p:spPr>
            <a:xfrm>
              <a:off x="0" y="1891"/>
              <a:ext cx="8610600" cy="0"/>
            </a:xfrm>
            <a:prstGeom prst="straightConnector1">
              <a:avLst/>
            </a:prstGeom>
            <a:solidFill>
              <a:schemeClr val="accent1"/>
            </a:solidFill>
            <a:ln cap="flat" cmpd="sng" w="12700">
              <a:solidFill>
                <a:schemeClr val="dk1"/>
              </a:solidFill>
              <a:prstDash val="solid"/>
              <a:round/>
              <a:headEnd len="sm" w="sm" type="none"/>
              <a:tailEnd len="sm" w="sm" type="none"/>
            </a:ln>
          </p:spPr>
        </p:cxnSp>
        <p:sp>
          <p:nvSpPr>
            <p:cNvPr id="581" name="Google Shape;581;p41"/>
            <p:cNvSpPr/>
            <p:nvPr/>
          </p:nvSpPr>
          <p:spPr>
            <a:xfrm>
              <a:off x="0" y="1891"/>
              <a:ext cx="3204148" cy="136993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1"/>
            <p:cNvSpPr txBox="1"/>
            <p:nvPr/>
          </p:nvSpPr>
          <p:spPr>
            <a:xfrm>
              <a:off x="0" y="1891"/>
              <a:ext cx="3204148" cy="1369937"/>
            </a:xfrm>
            <a:prstGeom prst="rect">
              <a:avLst/>
            </a:prstGeom>
            <a:noFill/>
            <a:ln>
              <a:noFill/>
            </a:ln>
          </p:spPr>
          <p:txBody>
            <a:bodyPr anchorCtr="0" anchor="t" bIns="76200" lIns="76200" spcFirstLastPara="1" rIns="76200" wrap="square" tIns="76200">
              <a:noAutofit/>
            </a:bodyPr>
            <a:lstStyle/>
            <a:p>
              <a:pPr indent="0" lvl="0" marL="0" marR="0" rtl="0" algn="l">
                <a:lnSpc>
                  <a:spcPct val="9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Structure Learning</a:t>
              </a:r>
              <a:endParaRPr/>
            </a:p>
            <a:p>
              <a:pPr indent="0" lvl="0" marL="0" marR="0" rtl="0" algn="l">
                <a:lnSpc>
                  <a:spcPct val="90000"/>
                </a:lnSpc>
                <a:spcBef>
                  <a:spcPts val="700"/>
                </a:spcBef>
                <a:spcAft>
                  <a:spcPts val="0"/>
                </a:spcAft>
                <a:buClr>
                  <a:schemeClr val="dk1"/>
                </a:buClr>
                <a:buSzPts val="800"/>
                <a:buFont typeface="Calibri"/>
                <a:buNone/>
              </a:pPr>
              <a:r>
                <a:rPr lang="en-US" sz="800">
                  <a:solidFill>
                    <a:schemeClr val="dk1"/>
                  </a:solidFill>
                  <a:latin typeface="Calibri"/>
                  <a:ea typeface="Calibri"/>
                  <a:cs typeface="Calibri"/>
                  <a:sym typeface="Calibri"/>
                </a:rPr>
                <a:t>Surprise-Based Learning for Developmental Robotics, LAB-RS 2008</a:t>
              </a:r>
              <a:endParaRPr/>
            </a:p>
          </p:txBody>
        </p:sp>
        <p:sp>
          <p:nvSpPr>
            <p:cNvPr id="583" name="Google Shape;583;p41"/>
            <p:cNvSpPr/>
            <p:nvPr/>
          </p:nvSpPr>
          <p:spPr>
            <a:xfrm>
              <a:off x="3305432" y="14985"/>
              <a:ext cx="5300522" cy="2618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1"/>
            <p:cNvSpPr txBox="1"/>
            <p:nvPr/>
          </p:nvSpPr>
          <p:spPr>
            <a:xfrm>
              <a:off x="3305432" y="14985"/>
              <a:ext cx="5300522" cy="261880"/>
            </a:xfrm>
            <a:prstGeom prst="rect">
              <a:avLst/>
            </a:prstGeom>
            <a:noFill/>
            <a:ln>
              <a:noFill/>
            </a:ln>
          </p:spPr>
          <p:txBody>
            <a:bodyPr anchorCtr="0" anchor="t" bIns="41900" lIns="41900" spcFirstLastPara="1" rIns="41900" wrap="square" tIns="41900">
              <a:noAutofit/>
            </a:bodyPr>
            <a:lstStyle/>
            <a:p>
              <a:pPr indent="0" lvl="0" marL="0" marR="0" rtl="0" algn="l">
                <a:lnSpc>
                  <a:spcPct val="90000"/>
                </a:lnSpc>
                <a:spcBef>
                  <a:spcPts val="0"/>
                </a:spcBef>
                <a:spcAft>
                  <a:spcPts val="0"/>
                </a:spcAft>
                <a:buClr>
                  <a:schemeClr val="dk1"/>
                </a:buClr>
                <a:buSzPts val="1100"/>
                <a:buFont typeface="Calibri"/>
                <a:buNone/>
              </a:pPr>
              <a:r>
                <a:rPr lang="en-US" sz="1100">
                  <a:solidFill>
                    <a:schemeClr val="dk1"/>
                  </a:solidFill>
                  <a:latin typeface="Calibri"/>
                  <a:ea typeface="Calibri"/>
                  <a:cs typeface="Calibri"/>
                  <a:sym typeface="Calibri"/>
                </a:rPr>
                <a:t>+Discover the number of states</a:t>
              </a:r>
              <a:endParaRPr/>
            </a:p>
          </p:txBody>
        </p:sp>
        <p:cxnSp>
          <p:nvCxnSpPr>
            <p:cNvPr id="585" name="Google Shape;585;p41"/>
            <p:cNvCxnSpPr/>
            <p:nvPr/>
          </p:nvCxnSpPr>
          <p:spPr>
            <a:xfrm>
              <a:off x="3204148" y="276865"/>
              <a:ext cx="5401806" cy="0"/>
            </a:xfrm>
            <a:prstGeom prst="straightConnector1">
              <a:avLst/>
            </a:prstGeom>
            <a:solidFill>
              <a:schemeClr val="accent1"/>
            </a:solidFill>
            <a:ln cap="flat" cmpd="sng" w="12700">
              <a:solidFill>
                <a:schemeClr val="dk1"/>
              </a:solidFill>
              <a:prstDash val="solid"/>
              <a:round/>
              <a:headEnd len="sm" w="sm" type="none"/>
              <a:tailEnd len="sm" w="sm" type="none"/>
            </a:ln>
          </p:spPr>
        </p:cxnSp>
        <p:sp>
          <p:nvSpPr>
            <p:cNvPr id="586" name="Google Shape;586;p41"/>
            <p:cNvSpPr/>
            <p:nvPr/>
          </p:nvSpPr>
          <p:spPr>
            <a:xfrm>
              <a:off x="3305432" y="289959"/>
              <a:ext cx="5300522" cy="2618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1"/>
            <p:cNvSpPr txBox="1"/>
            <p:nvPr/>
          </p:nvSpPr>
          <p:spPr>
            <a:xfrm>
              <a:off x="3305432" y="289959"/>
              <a:ext cx="5300522" cy="261880"/>
            </a:xfrm>
            <a:prstGeom prst="rect">
              <a:avLst/>
            </a:prstGeom>
            <a:noFill/>
            <a:ln>
              <a:noFill/>
            </a:ln>
          </p:spPr>
          <p:txBody>
            <a:bodyPr anchorCtr="0" anchor="t" bIns="41900" lIns="41900" spcFirstLastPara="1" rIns="41900" wrap="square" tIns="41900">
              <a:noAutofit/>
            </a:bodyPr>
            <a:lstStyle/>
            <a:p>
              <a:pPr indent="0" lvl="0" marL="0" marR="0" rtl="0" algn="l">
                <a:lnSpc>
                  <a:spcPct val="90000"/>
                </a:lnSpc>
                <a:spcBef>
                  <a:spcPts val="0"/>
                </a:spcBef>
                <a:spcAft>
                  <a:spcPts val="0"/>
                </a:spcAft>
                <a:buClr>
                  <a:schemeClr val="dk1"/>
                </a:buClr>
                <a:buSzPts val="1100"/>
                <a:buFont typeface="Calibri"/>
                <a:buNone/>
              </a:pPr>
              <a:r>
                <a:rPr lang="en-US" sz="1100">
                  <a:solidFill>
                    <a:schemeClr val="dk1"/>
                  </a:solidFill>
                  <a:latin typeface="Calibri"/>
                  <a:ea typeface="Calibri"/>
                  <a:cs typeface="Calibri"/>
                  <a:sym typeface="Calibri"/>
                </a:rPr>
                <a:t>+Scalable/not over fitting in structured environments</a:t>
              </a:r>
              <a:endParaRPr/>
            </a:p>
          </p:txBody>
        </p:sp>
        <p:cxnSp>
          <p:nvCxnSpPr>
            <p:cNvPr id="588" name="Google Shape;588;p41"/>
            <p:cNvCxnSpPr/>
            <p:nvPr/>
          </p:nvCxnSpPr>
          <p:spPr>
            <a:xfrm>
              <a:off x="3204148" y="551840"/>
              <a:ext cx="5401806" cy="0"/>
            </a:xfrm>
            <a:prstGeom prst="straightConnector1">
              <a:avLst/>
            </a:prstGeom>
            <a:solidFill>
              <a:schemeClr val="accent1"/>
            </a:solidFill>
            <a:ln cap="flat" cmpd="sng" w="12700">
              <a:solidFill>
                <a:schemeClr val="dk1"/>
              </a:solidFill>
              <a:prstDash val="solid"/>
              <a:round/>
              <a:headEnd len="sm" w="sm" type="none"/>
              <a:tailEnd len="sm" w="sm" type="none"/>
            </a:ln>
          </p:spPr>
        </p:cxnSp>
        <p:sp>
          <p:nvSpPr>
            <p:cNvPr id="589" name="Google Shape;589;p41"/>
            <p:cNvSpPr/>
            <p:nvPr/>
          </p:nvSpPr>
          <p:spPr>
            <a:xfrm>
              <a:off x="3305432" y="564934"/>
              <a:ext cx="5300522" cy="2618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1"/>
            <p:cNvSpPr txBox="1"/>
            <p:nvPr/>
          </p:nvSpPr>
          <p:spPr>
            <a:xfrm>
              <a:off x="3305432" y="564934"/>
              <a:ext cx="5300522" cy="261880"/>
            </a:xfrm>
            <a:prstGeom prst="rect">
              <a:avLst/>
            </a:prstGeom>
            <a:noFill/>
            <a:ln>
              <a:noFill/>
            </a:ln>
          </p:spPr>
          <p:txBody>
            <a:bodyPr anchorCtr="0" anchor="t" bIns="41900" lIns="41900" spcFirstLastPara="1" rIns="41900" wrap="square" tIns="41900">
              <a:noAutofit/>
            </a:bodyPr>
            <a:lstStyle/>
            <a:p>
              <a:pPr indent="0" lvl="0" marL="0" marR="0" rtl="0" algn="l">
                <a:lnSpc>
                  <a:spcPct val="90000"/>
                </a:lnSpc>
                <a:spcBef>
                  <a:spcPts val="0"/>
                </a:spcBef>
                <a:spcAft>
                  <a:spcPts val="0"/>
                </a:spcAft>
                <a:buClr>
                  <a:schemeClr val="dk1"/>
                </a:buClr>
                <a:buSzPts val="1100"/>
                <a:buFont typeface="Calibri"/>
                <a:buNone/>
              </a:pPr>
              <a:r>
                <a:rPr lang="en-US" sz="1100">
                  <a:solidFill>
                    <a:schemeClr val="dk1"/>
                  </a:solidFill>
                  <a:latin typeface="Calibri"/>
                  <a:ea typeface="Calibri"/>
                  <a:cs typeface="Calibri"/>
                  <a:sym typeface="Calibri"/>
                </a:rPr>
                <a:t>+Few training examples produce a good model</a:t>
              </a:r>
              <a:endParaRPr/>
            </a:p>
          </p:txBody>
        </p:sp>
        <p:cxnSp>
          <p:nvCxnSpPr>
            <p:cNvPr id="591" name="Google Shape;591;p41"/>
            <p:cNvCxnSpPr/>
            <p:nvPr/>
          </p:nvCxnSpPr>
          <p:spPr>
            <a:xfrm>
              <a:off x="3204148" y="826814"/>
              <a:ext cx="5401806" cy="0"/>
            </a:xfrm>
            <a:prstGeom prst="straightConnector1">
              <a:avLst/>
            </a:prstGeom>
            <a:solidFill>
              <a:schemeClr val="accent1"/>
            </a:solidFill>
            <a:ln cap="flat" cmpd="sng" w="12700">
              <a:solidFill>
                <a:schemeClr val="dk1"/>
              </a:solidFill>
              <a:prstDash val="solid"/>
              <a:round/>
              <a:headEnd len="sm" w="sm" type="none"/>
              <a:tailEnd len="sm" w="sm" type="none"/>
            </a:ln>
          </p:spPr>
        </p:cxnSp>
        <p:sp>
          <p:nvSpPr>
            <p:cNvPr id="592" name="Google Shape;592;p41"/>
            <p:cNvSpPr/>
            <p:nvPr/>
          </p:nvSpPr>
          <p:spPr>
            <a:xfrm>
              <a:off x="3305432" y="839908"/>
              <a:ext cx="5300522" cy="2618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1"/>
            <p:cNvSpPr txBox="1"/>
            <p:nvPr/>
          </p:nvSpPr>
          <p:spPr>
            <a:xfrm>
              <a:off x="3305432" y="839908"/>
              <a:ext cx="5300522" cy="261880"/>
            </a:xfrm>
            <a:prstGeom prst="rect">
              <a:avLst/>
            </a:prstGeom>
            <a:noFill/>
            <a:ln>
              <a:noFill/>
            </a:ln>
          </p:spPr>
          <p:txBody>
            <a:bodyPr anchorCtr="0" anchor="t" bIns="41900" lIns="41900" spcFirstLastPara="1" rIns="41900" wrap="square" tIns="41900">
              <a:noAutofit/>
            </a:bodyPr>
            <a:lstStyle/>
            <a:p>
              <a:pPr indent="0" lvl="0" marL="0" marR="0" rtl="0" algn="l">
                <a:lnSpc>
                  <a:spcPct val="90000"/>
                </a:lnSpc>
                <a:spcBef>
                  <a:spcPts val="0"/>
                </a:spcBef>
                <a:spcAft>
                  <a:spcPts val="0"/>
                </a:spcAft>
                <a:buClr>
                  <a:schemeClr val="dk1"/>
                </a:buClr>
                <a:buSzPts val="1100"/>
                <a:buFont typeface="Calibri"/>
                <a:buNone/>
              </a:pPr>
              <a:r>
                <a:rPr lang="en-US" sz="1100">
                  <a:solidFill>
                    <a:schemeClr val="dk1"/>
                  </a:solidFill>
                  <a:latin typeface="Calibri"/>
                  <a:ea typeface="Calibri"/>
                  <a:cs typeface="Calibri"/>
                  <a:sym typeface="Calibri"/>
                </a:rPr>
                <a:t>+Learns generic models that can solve specific goals</a:t>
              </a:r>
              <a:endParaRPr/>
            </a:p>
          </p:txBody>
        </p:sp>
        <p:cxnSp>
          <p:nvCxnSpPr>
            <p:cNvPr id="594" name="Google Shape;594;p41"/>
            <p:cNvCxnSpPr/>
            <p:nvPr/>
          </p:nvCxnSpPr>
          <p:spPr>
            <a:xfrm>
              <a:off x="3204148" y="1101789"/>
              <a:ext cx="5401806" cy="0"/>
            </a:xfrm>
            <a:prstGeom prst="straightConnector1">
              <a:avLst/>
            </a:prstGeom>
            <a:solidFill>
              <a:schemeClr val="accent1"/>
            </a:solidFill>
            <a:ln cap="flat" cmpd="sng" w="12700">
              <a:solidFill>
                <a:schemeClr val="dk1"/>
              </a:solidFill>
              <a:prstDash val="solid"/>
              <a:round/>
              <a:headEnd len="sm" w="sm" type="none"/>
              <a:tailEnd len="sm" w="sm" type="none"/>
            </a:ln>
          </p:spPr>
        </p:cxnSp>
        <p:sp>
          <p:nvSpPr>
            <p:cNvPr id="595" name="Google Shape;595;p41"/>
            <p:cNvSpPr/>
            <p:nvPr/>
          </p:nvSpPr>
          <p:spPr>
            <a:xfrm>
              <a:off x="3305432" y="1114883"/>
              <a:ext cx="5300522" cy="2618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1"/>
            <p:cNvSpPr txBox="1"/>
            <p:nvPr/>
          </p:nvSpPr>
          <p:spPr>
            <a:xfrm>
              <a:off x="3305432" y="1114883"/>
              <a:ext cx="5300522" cy="261880"/>
            </a:xfrm>
            <a:prstGeom prst="rect">
              <a:avLst/>
            </a:prstGeom>
            <a:noFill/>
            <a:ln>
              <a:noFill/>
            </a:ln>
          </p:spPr>
          <p:txBody>
            <a:bodyPr anchorCtr="0" anchor="t" bIns="41900" lIns="41900" spcFirstLastPara="1" rIns="41900" wrap="square" tIns="41900">
              <a:noAutofit/>
            </a:bodyPr>
            <a:lstStyle/>
            <a:p>
              <a:pPr indent="0" lvl="0" marL="0" marR="0" rtl="0" algn="l">
                <a:lnSpc>
                  <a:spcPct val="90000"/>
                </a:lnSpc>
                <a:spcBef>
                  <a:spcPts val="0"/>
                </a:spcBef>
                <a:spcAft>
                  <a:spcPts val="0"/>
                </a:spcAft>
                <a:buClr>
                  <a:schemeClr val="dk1"/>
                </a:buClr>
                <a:buSzPts val="1100"/>
                <a:buFont typeface="Calibri"/>
                <a:buNone/>
              </a:pPr>
              <a:r>
                <a:rPr lang="en-US" sz="1100">
                  <a:solidFill>
                    <a:schemeClr val="dk1"/>
                  </a:solidFill>
                  <a:latin typeface="Calibri"/>
                  <a:ea typeface="Calibri"/>
                  <a:cs typeface="Calibri"/>
                  <a:sym typeface="Calibri"/>
                </a:rPr>
                <a:t>+Temporal modeling with predictive capability</a:t>
              </a:r>
              <a:endParaRPr/>
            </a:p>
          </p:txBody>
        </p:sp>
        <p:cxnSp>
          <p:nvCxnSpPr>
            <p:cNvPr id="597" name="Google Shape;597;p41"/>
            <p:cNvCxnSpPr/>
            <p:nvPr/>
          </p:nvCxnSpPr>
          <p:spPr>
            <a:xfrm>
              <a:off x="3204148" y="1376763"/>
              <a:ext cx="5401806" cy="0"/>
            </a:xfrm>
            <a:prstGeom prst="straightConnector1">
              <a:avLst/>
            </a:prstGeom>
            <a:solidFill>
              <a:schemeClr val="accent1"/>
            </a:solidFill>
            <a:ln cap="flat" cmpd="sng" w="12700">
              <a:solidFill>
                <a:schemeClr val="lt2"/>
              </a:solidFill>
              <a:prstDash val="solid"/>
              <a:round/>
              <a:headEnd len="sm" w="sm" type="none"/>
              <a:tailEnd len="sm" w="sm" type="none"/>
            </a:ln>
          </p:spPr>
        </p:cxnSp>
        <p:cxnSp>
          <p:nvCxnSpPr>
            <p:cNvPr id="598" name="Google Shape;598;p41"/>
            <p:cNvCxnSpPr/>
            <p:nvPr/>
          </p:nvCxnSpPr>
          <p:spPr>
            <a:xfrm>
              <a:off x="0" y="1389857"/>
              <a:ext cx="8610600" cy="0"/>
            </a:xfrm>
            <a:prstGeom prst="straightConnector1">
              <a:avLst/>
            </a:prstGeom>
            <a:solidFill>
              <a:schemeClr val="accent1"/>
            </a:solidFill>
            <a:ln cap="flat" cmpd="sng" w="12700">
              <a:solidFill>
                <a:schemeClr val="dk1"/>
              </a:solidFill>
              <a:prstDash val="solid"/>
              <a:round/>
              <a:headEnd len="sm" w="sm" type="none"/>
              <a:tailEnd len="sm" w="sm" type="none"/>
            </a:ln>
          </p:spPr>
        </p:cxnSp>
        <p:sp>
          <p:nvSpPr>
            <p:cNvPr id="599" name="Google Shape;599;p41"/>
            <p:cNvSpPr/>
            <p:nvPr/>
          </p:nvSpPr>
          <p:spPr>
            <a:xfrm>
              <a:off x="0" y="1389857"/>
              <a:ext cx="3203797" cy="136524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1"/>
            <p:cNvSpPr txBox="1"/>
            <p:nvPr/>
          </p:nvSpPr>
          <p:spPr>
            <a:xfrm>
              <a:off x="0" y="1389857"/>
              <a:ext cx="3203797" cy="1365240"/>
            </a:xfrm>
            <a:prstGeom prst="rect">
              <a:avLst/>
            </a:prstGeom>
            <a:noFill/>
            <a:ln>
              <a:noFill/>
            </a:ln>
          </p:spPr>
          <p:txBody>
            <a:bodyPr anchorCtr="0" anchor="t" bIns="76200" lIns="76200" spcFirstLastPara="1" rIns="76200" wrap="square" tIns="76200">
              <a:noAutofit/>
            </a:bodyPr>
            <a:lstStyle/>
            <a:p>
              <a:pPr indent="0" lvl="0" marL="0" marR="0" rtl="0" algn="l">
                <a:lnSpc>
                  <a:spcPct val="9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Learning from uninterpreted sensors and actions</a:t>
              </a:r>
              <a:endParaRPr/>
            </a:p>
            <a:p>
              <a:pPr indent="0" lvl="0" marL="0" marR="0" rtl="0" algn="l">
                <a:lnSpc>
                  <a:spcPct val="90000"/>
                </a:lnSpc>
                <a:spcBef>
                  <a:spcPts val="700"/>
                </a:spcBef>
                <a:spcAft>
                  <a:spcPts val="0"/>
                </a:spcAft>
                <a:buClr>
                  <a:schemeClr val="dk1"/>
                </a:buClr>
                <a:buSzPts val="800"/>
                <a:buFont typeface="Calibri"/>
                <a:buNone/>
              </a:pPr>
              <a:r>
                <a:rPr lang="en-US" sz="800">
                  <a:solidFill>
                    <a:schemeClr val="dk1"/>
                  </a:solidFill>
                  <a:latin typeface="Calibri"/>
                  <a:ea typeface="Calibri"/>
                  <a:cs typeface="Calibri"/>
                  <a:sym typeface="Calibri"/>
                </a:rPr>
                <a:t>The Surprise-Based Learning Algorithm, ISI Technical Report 2008</a:t>
              </a:r>
              <a:endParaRPr/>
            </a:p>
          </p:txBody>
        </p:sp>
        <p:sp>
          <p:nvSpPr>
            <p:cNvPr id="601" name="Google Shape;601;p41"/>
            <p:cNvSpPr/>
            <p:nvPr/>
          </p:nvSpPr>
          <p:spPr>
            <a:xfrm>
              <a:off x="3305081" y="1406191"/>
              <a:ext cx="5300522" cy="32667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1"/>
            <p:cNvSpPr txBox="1"/>
            <p:nvPr/>
          </p:nvSpPr>
          <p:spPr>
            <a:xfrm>
              <a:off x="3305081" y="1406191"/>
              <a:ext cx="5300522" cy="326672"/>
            </a:xfrm>
            <a:prstGeom prst="rect">
              <a:avLst/>
            </a:prstGeom>
            <a:noFill/>
            <a:ln>
              <a:noFill/>
            </a:ln>
          </p:spPr>
          <p:txBody>
            <a:bodyPr anchorCtr="0" anchor="t" bIns="41900" lIns="41900" spcFirstLastPara="1" rIns="41900" wrap="square" tIns="41900">
              <a:noAutofit/>
            </a:bodyPr>
            <a:lstStyle/>
            <a:p>
              <a:pPr indent="0" lvl="0" marL="0" marR="0" rtl="0" algn="l">
                <a:lnSpc>
                  <a:spcPct val="90000"/>
                </a:lnSpc>
                <a:spcBef>
                  <a:spcPts val="0"/>
                </a:spcBef>
                <a:spcAft>
                  <a:spcPts val="0"/>
                </a:spcAft>
                <a:buClr>
                  <a:schemeClr val="dk1"/>
                </a:buClr>
                <a:buSzPts val="1100"/>
                <a:buFont typeface="Calibri"/>
                <a:buNone/>
              </a:pPr>
              <a:r>
                <a:rPr lang="en-US" sz="1100">
                  <a:solidFill>
                    <a:schemeClr val="dk1"/>
                  </a:solidFill>
                  <a:latin typeface="Calibri"/>
                  <a:ea typeface="Calibri"/>
                  <a:cs typeface="Calibri"/>
                  <a:sym typeface="Calibri"/>
                </a:rPr>
                <a:t>+Preprocessing not required</a:t>
              </a:r>
              <a:endParaRPr/>
            </a:p>
          </p:txBody>
        </p:sp>
        <p:cxnSp>
          <p:nvCxnSpPr>
            <p:cNvPr id="603" name="Google Shape;603;p41"/>
            <p:cNvCxnSpPr/>
            <p:nvPr/>
          </p:nvCxnSpPr>
          <p:spPr>
            <a:xfrm>
              <a:off x="3203797" y="1732863"/>
              <a:ext cx="5401806" cy="0"/>
            </a:xfrm>
            <a:prstGeom prst="straightConnector1">
              <a:avLst/>
            </a:prstGeom>
            <a:solidFill>
              <a:schemeClr val="accent1"/>
            </a:solidFill>
            <a:ln cap="flat" cmpd="sng" w="12700">
              <a:solidFill>
                <a:schemeClr val="dk1"/>
              </a:solidFill>
              <a:prstDash val="solid"/>
              <a:round/>
              <a:headEnd len="sm" w="sm" type="none"/>
              <a:tailEnd len="sm" w="sm" type="none"/>
            </a:ln>
          </p:spPr>
        </p:cxnSp>
        <p:sp>
          <p:nvSpPr>
            <p:cNvPr id="604" name="Google Shape;604;p41"/>
            <p:cNvSpPr/>
            <p:nvPr/>
          </p:nvSpPr>
          <p:spPr>
            <a:xfrm>
              <a:off x="3305081" y="1749197"/>
              <a:ext cx="5300522" cy="32667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1"/>
            <p:cNvSpPr txBox="1"/>
            <p:nvPr/>
          </p:nvSpPr>
          <p:spPr>
            <a:xfrm>
              <a:off x="3305081" y="1749197"/>
              <a:ext cx="5300522" cy="326672"/>
            </a:xfrm>
            <a:prstGeom prst="rect">
              <a:avLst/>
            </a:prstGeom>
            <a:noFill/>
            <a:ln>
              <a:noFill/>
            </a:ln>
          </p:spPr>
          <p:txBody>
            <a:bodyPr anchorCtr="0" anchor="t" bIns="41900" lIns="41900" spcFirstLastPara="1" rIns="41900" wrap="square" tIns="41900">
              <a:noAutofit/>
            </a:bodyPr>
            <a:lstStyle/>
            <a:p>
              <a:pPr indent="0" lvl="0" marL="0" marR="0" rtl="0" algn="l">
                <a:lnSpc>
                  <a:spcPct val="90000"/>
                </a:lnSpc>
                <a:spcBef>
                  <a:spcPts val="0"/>
                </a:spcBef>
                <a:spcAft>
                  <a:spcPts val="0"/>
                </a:spcAft>
                <a:buClr>
                  <a:schemeClr val="dk1"/>
                </a:buClr>
                <a:buSzPts val="1100"/>
                <a:buFont typeface="Calibri"/>
                <a:buNone/>
              </a:pPr>
              <a:r>
                <a:rPr lang="en-US" sz="1100">
                  <a:solidFill>
                    <a:schemeClr val="dk1"/>
                  </a:solidFill>
                  <a:latin typeface="Calibri"/>
                  <a:ea typeface="Calibri"/>
                  <a:cs typeface="Calibri"/>
                  <a:sym typeface="Calibri"/>
                </a:rPr>
                <a:t>+Can use preprocessed data</a:t>
              </a:r>
              <a:endParaRPr/>
            </a:p>
          </p:txBody>
        </p:sp>
        <p:cxnSp>
          <p:nvCxnSpPr>
            <p:cNvPr id="606" name="Google Shape;606;p41"/>
            <p:cNvCxnSpPr/>
            <p:nvPr/>
          </p:nvCxnSpPr>
          <p:spPr>
            <a:xfrm>
              <a:off x="3203797" y="2075869"/>
              <a:ext cx="5401806" cy="0"/>
            </a:xfrm>
            <a:prstGeom prst="straightConnector1">
              <a:avLst/>
            </a:prstGeom>
            <a:solidFill>
              <a:schemeClr val="accent1"/>
            </a:solidFill>
            <a:ln cap="flat" cmpd="sng" w="12700">
              <a:solidFill>
                <a:schemeClr val="dk1"/>
              </a:solidFill>
              <a:prstDash val="solid"/>
              <a:round/>
              <a:headEnd len="sm" w="sm" type="none"/>
              <a:tailEnd len="sm" w="sm" type="none"/>
            </a:ln>
          </p:spPr>
        </p:cxnSp>
        <p:sp>
          <p:nvSpPr>
            <p:cNvPr id="607" name="Google Shape;607;p41"/>
            <p:cNvSpPr/>
            <p:nvPr/>
          </p:nvSpPr>
          <p:spPr>
            <a:xfrm>
              <a:off x="3305081" y="2092203"/>
              <a:ext cx="5300522" cy="32667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1"/>
            <p:cNvSpPr txBox="1"/>
            <p:nvPr/>
          </p:nvSpPr>
          <p:spPr>
            <a:xfrm>
              <a:off x="3305081" y="2092203"/>
              <a:ext cx="5300522" cy="326672"/>
            </a:xfrm>
            <a:prstGeom prst="rect">
              <a:avLst/>
            </a:prstGeom>
            <a:noFill/>
            <a:ln>
              <a:noFill/>
            </a:ln>
          </p:spPr>
          <p:txBody>
            <a:bodyPr anchorCtr="0" anchor="t" bIns="41900" lIns="41900" spcFirstLastPara="1" rIns="41900" wrap="square" tIns="41900">
              <a:noAutofit/>
            </a:bodyPr>
            <a:lstStyle/>
            <a:p>
              <a:pPr indent="0" lvl="0" marL="0" marR="0" rtl="0" algn="l">
                <a:lnSpc>
                  <a:spcPct val="90000"/>
                </a:lnSpc>
                <a:spcBef>
                  <a:spcPts val="0"/>
                </a:spcBef>
                <a:spcAft>
                  <a:spcPts val="0"/>
                </a:spcAft>
                <a:buClr>
                  <a:schemeClr val="dk1"/>
                </a:buClr>
                <a:buSzPts val="1100"/>
                <a:buFont typeface="Calibri"/>
                <a:buNone/>
              </a:pPr>
              <a:r>
                <a:rPr lang="en-US" sz="1100">
                  <a:solidFill>
                    <a:schemeClr val="dk1"/>
                  </a:solidFill>
                  <a:latin typeface="Calibri"/>
                  <a:ea typeface="Calibri"/>
                  <a:cs typeface="Calibri"/>
                  <a:sym typeface="Calibri"/>
                </a:rPr>
                <a:t>+Discretizes continuous data</a:t>
              </a:r>
              <a:endParaRPr/>
            </a:p>
          </p:txBody>
        </p:sp>
        <p:cxnSp>
          <p:nvCxnSpPr>
            <p:cNvPr id="609" name="Google Shape;609;p41"/>
            <p:cNvCxnSpPr/>
            <p:nvPr/>
          </p:nvCxnSpPr>
          <p:spPr>
            <a:xfrm>
              <a:off x="3203797" y="2418875"/>
              <a:ext cx="5401806" cy="0"/>
            </a:xfrm>
            <a:prstGeom prst="straightConnector1">
              <a:avLst/>
            </a:prstGeom>
            <a:solidFill>
              <a:schemeClr val="accent1"/>
            </a:solidFill>
            <a:ln cap="flat" cmpd="sng" w="12700">
              <a:solidFill>
                <a:schemeClr val="dk1"/>
              </a:solidFill>
              <a:prstDash val="solid"/>
              <a:round/>
              <a:headEnd len="sm" w="sm" type="none"/>
              <a:tailEnd len="sm" w="sm" type="none"/>
            </a:ln>
          </p:spPr>
        </p:cxnSp>
        <p:sp>
          <p:nvSpPr>
            <p:cNvPr id="610" name="Google Shape;610;p41"/>
            <p:cNvSpPr/>
            <p:nvPr/>
          </p:nvSpPr>
          <p:spPr>
            <a:xfrm>
              <a:off x="3305081" y="2435208"/>
              <a:ext cx="5300522" cy="32667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1"/>
            <p:cNvSpPr txBox="1"/>
            <p:nvPr/>
          </p:nvSpPr>
          <p:spPr>
            <a:xfrm>
              <a:off x="3305081" y="2435208"/>
              <a:ext cx="5300522" cy="326672"/>
            </a:xfrm>
            <a:prstGeom prst="rect">
              <a:avLst/>
            </a:prstGeom>
            <a:noFill/>
            <a:ln>
              <a:noFill/>
            </a:ln>
          </p:spPr>
          <p:txBody>
            <a:bodyPr anchorCtr="0" anchor="t" bIns="41900" lIns="41900" spcFirstLastPara="1" rIns="41900" wrap="square" tIns="41900">
              <a:noAutofit/>
            </a:bodyPr>
            <a:lstStyle/>
            <a:p>
              <a:pPr indent="0" lvl="0" marL="0" marR="0" rtl="0" algn="l">
                <a:lnSpc>
                  <a:spcPct val="90000"/>
                </a:lnSpc>
                <a:spcBef>
                  <a:spcPts val="0"/>
                </a:spcBef>
                <a:spcAft>
                  <a:spcPts val="0"/>
                </a:spcAft>
                <a:buClr>
                  <a:schemeClr val="dk1"/>
                </a:buClr>
                <a:buSzPts val="1100"/>
                <a:buFont typeface="Calibri"/>
                <a:buNone/>
              </a:pPr>
              <a:r>
                <a:rPr lang="en-US" sz="1100">
                  <a:solidFill>
                    <a:schemeClr val="dk1"/>
                  </a:solidFill>
                  <a:latin typeface="Calibri"/>
                  <a:ea typeface="Calibri"/>
                  <a:cs typeface="Calibri"/>
                  <a:sym typeface="Calibri"/>
                </a:rPr>
                <a:t>+Identifies useful sensors and ignores irrelevant sensors</a:t>
              </a:r>
              <a:endParaRPr/>
            </a:p>
          </p:txBody>
        </p:sp>
        <p:cxnSp>
          <p:nvCxnSpPr>
            <p:cNvPr id="612" name="Google Shape;612;p41"/>
            <p:cNvCxnSpPr/>
            <p:nvPr/>
          </p:nvCxnSpPr>
          <p:spPr>
            <a:xfrm>
              <a:off x="3203797" y="2761881"/>
              <a:ext cx="5401806" cy="0"/>
            </a:xfrm>
            <a:prstGeom prst="straightConnector1">
              <a:avLst/>
            </a:prstGeom>
            <a:solidFill>
              <a:schemeClr val="accent1"/>
            </a:solidFill>
            <a:ln cap="flat" cmpd="sng" w="12700">
              <a:solidFill>
                <a:schemeClr val="lt2"/>
              </a:solidFill>
              <a:prstDash val="solid"/>
              <a:round/>
              <a:headEnd len="sm" w="sm" type="none"/>
              <a:tailEnd len="sm" w="sm" type="none"/>
            </a:ln>
          </p:spPr>
        </p:cxnSp>
        <p:cxnSp>
          <p:nvCxnSpPr>
            <p:cNvPr id="613" name="Google Shape;613;p41"/>
            <p:cNvCxnSpPr/>
            <p:nvPr/>
          </p:nvCxnSpPr>
          <p:spPr>
            <a:xfrm>
              <a:off x="0" y="2778214"/>
              <a:ext cx="8610600" cy="0"/>
            </a:xfrm>
            <a:prstGeom prst="straightConnector1">
              <a:avLst/>
            </a:prstGeom>
            <a:solidFill>
              <a:schemeClr val="accent1"/>
            </a:solidFill>
            <a:ln cap="flat" cmpd="sng" w="12700">
              <a:solidFill>
                <a:schemeClr val="dk1"/>
              </a:solidFill>
              <a:prstDash val="solid"/>
              <a:round/>
              <a:headEnd len="sm" w="sm" type="none"/>
              <a:tailEnd len="sm" w="sm" type="none"/>
            </a:ln>
          </p:spPr>
        </p:cxnSp>
        <p:sp>
          <p:nvSpPr>
            <p:cNvPr id="614" name="Google Shape;614;p41"/>
            <p:cNvSpPr/>
            <p:nvPr/>
          </p:nvSpPr>
          <p:spPr>
            <a:xfrm>
              <a:off x="0" y="2778214"/>
              <a:ext cx="3200354" cy="136524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1"/>
            <p:cNvSpPr txBox="1"/>
            <p:nvPr/>
          </p:nvSpPr>
          <p:spPr>
            <a:xfrm>
              <a:off x="0" y="2778214"/>
              <a:ext cx="3200354" cy="1365240"/>
            </a:xfrm>
            <a:prstGeom prst="rect">
              <a:avLst/>
            </a:prstGeom>
            <a:noFill/>
            <a:ln>
              <a:noFill/>
            </a:ln>
          </p:spPr>
          <p:txBody>
            <a:bodyPr anchorCtr="0" anchor="t" bIns="76200" lIns="76200" spcFirstLastPara="1" rIns="76200" wrap="square" tIns="76200">
              <a:noAutofit/>
            </a:bodyPr>
            <a:lstStyle/>
            <a:p>
              <a:pPr indent="0" lvl="0" marL="0" marR="0" rtl="0" algn="l">
                <a:lnSpc>
                  <a:spcPct val="9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Detecting and adapting to unpredicted changes</a:t>
              </a:r>
              <a:endParaRPr/>
            </a:p>
            <a:p>
              <a:pPr indent="0" lvl="0" marL="0" marR="0" rtl="0" algn="l">
                <a:lnSpc>
                  <a:spcPct val="90000"/>
                </a:lnSpc>
                <a:spcBef>
                  <a:spcPts val="700"/>
                </a:spcBef>
                <a:spcAft>
                  <a:spcPts val="0"/>
                </a:spcAft>
                <a:buClr>
                  <a:schemeClr val="dk1"/>
                </a:buClr>
                <a:buSzPts val="800"/>
                <a:buFont typeface="Calibri"/>
                <a:buNone/>
              </a:pPr>
              <a:r>
                <a:rPr lang="en-US" sz="800">
                  <a:solidFill>
                    <a:schemeClr val="dk1"/>
                  </a:solidFill>
                  <a:latin typeface="Calibri"/>
                  <a:ea typeface="Calibri"/>
                  <a:cs typeface="Calibri"/>
                  <a:sym typeface="Calibri"/>
                </a:rPr>
                <a:t>Autonomous Adaptation to Simultaneous Unexpected Changes in Modular Robots, IROS 2011 Workshop</a:t>
              </a:r>
              <a:endParaRPr/>
            </a:p>
            <a:p>
              <a:pPr indent="0" lvl="0" marL="0" marR="0" rtl="0" algn="l">
                <a:lnSpc>
                  <a:spcPct val="90000"/>
                </a:lnSpc>
                <a:spcBef>
                  <a:spcPts val="280"/>
                </a:spcBef>
                <a:spcAft>
                  <a:spcPts val="0"/>
                </a:spcAft>
                <a:buClr>
                  <a:schemeClr val="dk1"/>
                </a:buClr>
                <a:buSzPts val="800"/>
                <a:buFont typeface="Calibri"/>
                <a:buNone/>
              </a:pPr>
              <a:r>
                <a:rPr lang="en-US" sz="800">
                  <a:solidFill>
                    <a:schemeClr val="dk1"/>
                  </a:solidFill>
                  <a:latin typeface="Calibri"/>
                  <a:ea typeface="Calibri"/>
                  <a:cs typeface="Calibri"/>
                  <a:sym typeface="Calibri"/>
                </a:rPr>
                <a:t>Surprise-based developmental learning and experimental results on robots, ICDL 2009</a:t>
              </a:r>
              <a:endParaRPr/>
            </a:p>
          </p:txBody>
        </p:sp>
        <p:sp>
          <p:nvSpPr>
            <p:cNvPr id="616" name="Google Shape;616;p41"/>
            <p:cNvSpPr/>
            <p:nvPr/>
          </p:nvSpPr>
          <p:spPr>
            <a:xfrm>
              <a:off x="3301637" y="2789154"/>
              <a:ext cx="5300522" cy="21879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1"/>
            <p:cNvSpPr txBox="1"/>
            <p:nvPr/>
          </p:nvSpPr>
          <p:spPr>
            <a:xfrm>
              <a:off x="3301637" y="2789154"/>
              <a:ext cx="5300522" cy="218799"/>
            </a:xfrm>
            <a:prstGeom prst="rect">
              <a:avLst/>
            </a:prstGeom>
            <a:noFill/>
            <a:ln>
              <a:noFill/>
            </a:ln>
          </p:spPr>
          <p:txBody>
            <a:bodyPr anchorCtr="0" anchor="t" bIns="41900" lIns="41900" spcFirstLastPara="1" rIns="41900" wrap="square" tIns="41900">
              <a:noAutofit/>
            </a:bodyPr>
            <a:lstStyle/>
            <a:p>
              <a:pPr indent="0" lvl="0" marL="0" marR="0" rtl="0" algn="l">
                <a:lnSpc>
                  <a:spcPct val="90000"/>
                </a:lnSpc>
                <a:spcBef>
                  <a:spcPts val="0"/>
                </a:spcBef>
                <a:spcAft>
                  <a:spcPts val="0"/>
                </a:spcAft>
                <a:buClr>
                  <a:schemeClr val="dk1"/>
                </a:buClr>
                <a:buSzPts val="1100"/>
                <a:buFont typeface="Calibri"/>
                <a:buNone/>
              </a:pPr>
              <a:r>
                <a:rPr lang="en-US" sz="1100">
                  <a:solidFill>
                    <a:schemeClr val="dk1"/>
                  </a:solidFill>
                  <a:latin typeface="Calibri"/>
                  <a:ea typeface="Calibri"/>
                  <a:cs typeface="Calibri"/>
                  <a:sym typeface="Calibri"/>
                </a:rPr>
                <a:t>+Adapt to action changes</a:t>
              </a:r>
              <a:endParaRPr/>
            </a:p>
          </p:txBody>
        </p:sp>
        <p:cxnSp>
          <p:nvCxnSpPr>
            <p:cNvPr id="618" name="Google Shape;618;p41"/>
            <p:cNvCxnSpPr/>
            <p:nvPr/>
          </p:nvCxnSpPr>
          <p:spPr>
            <a:xfrm>
              <a:off x="3200354" y="3007953"/>
              <a:ext cx="5401806" cy="0"/>
            </a:xfrm>
            <a:prstGeom prst="straightConnector1">
              <a:avLst/>
            </a:prstGeom>
            <a:solidFill>
              <a:schemeClr val="accent1"/>
            </a:solidFill>
            <a:ln cap="flat" cmpd="sng" w="12700">
              <a:solidFill>
                <a:schemeClr val="dk1"/>
              </a:solidFill>
              <a:prstDash val="solid"/>
              <a:round/>
              <a:headEnd len="sm" w="sm" type="none"/>
              <a:tailEnd len="sm" w="sm" type="none"/>
            </a:ln>
          </p:spPr>
        </p:cxnSp>
        <p:sp>
          <p:nvSpPr>
            <p:cNvPr id="619" name="Google Shape;619;p41"/>
            <p:cNvSpPr/>
            <p:nvPr/>
          </p:nvSpPr>
          <p:spPr>
            <a:xfrm>
              <a:off x="3301637" y="3018893"/>
              <a:ext cx="5300522" cy="21879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1"/>
            <p:cNvSpPr txBox="1"/>
            <p:nvPr/>
          </p:nvSpPr>
          <p:spPr>
            <a:xfrm>
              <a:off x="3301637" y="3018893"/>
              <a:ext cx="5300522" cy="218799"/>
            </a:xfrm>
            <a:prstGeom prst="rect">
              <a:avLst/>
            </a:prstGeom>
            <a:noFill/>
            <a:ln>
              <a:noFill/>
            </a:ln>
          </p:spPr>
          <p:txBody>
            <a:bodyPr anchorCtr="0" anchor="t" bIns="41900" lIns="41900" spcFirstLastPara="1" rIns="41900" wrap="square" tIns="41900">
              <a:noAutofit/>
            </a:bodyPr>
            <a:lstStyle/>
            <a:p>
              <a:pPr indent="0" lvl="0" marL="0" marR="0" rtl="0" algn="l">
                <a:lnSpc>
                  <a:spcPct val="90000"/>
                </a:lnSpc>
                <a:spcBef>
                  <a:spcPts val="0"/>
                </a:spcBef>
                <a:spcAft>
                  <a:spcPts val="0"/>
                </a:spcAft>
                <a:buClr>
                  <a:schemeClr val="dk1"/>
                </a:buClr>
                <a:buSzPts val="1100"/>
                <a:buFont typeface="Calibri"/>
                <a:buNone/>
              </a:pPr>
              <a:r>
                <a:rPr lang="en-US" sz="1100">
                  <a:solidFill>
                    <a:schemeClr val="dk1"/>
                  </a:solidFill>
                  <a:latin typeface="Calibri"/>
                  <a:ea typeface="Calibri"/>
                  <a:cs typeface="Calibri"/>
                  <a:sym typeface="Calibri"/>
                </a:rPr>
                <a:t>+Adapt to sensor changes</a:t>
              </a:r>
              <a:endParaRPr/>
            </a:p>
          </p:txBody>
        </p:sp>
        <p:cxnSp>
          <p:nvCxnSpPr>
            <p:cNvPr id="621" name="Google Shape;621;p41"/>
            <p:cNvCxnSpPr/>
            <p:nvPr/>
          </p:nvCxnSpPr>
          <p:spPr>
            <a:xfrm>
              <a:off x="3200354" y="3237692"/>
              <a:ext cx="5401806" cy="0"/>
            </a:xfrm>
            <a:prstGeom prst="straightConnector1">
              <a:avLst/>
            </a:prstGeom>
            <a:solidFill>
              <a:schemeClr val="accent1"/>
            </a:solidFill>
            <a:ln cap="flat" cmpd="sng" w="12700">
              <a:solidFill>
                <a:schemeClr val="dk1"/>
              </a:solidFill>
              <a:prstDash val="solid"/>
              <a:round/>
              <a:headEnd len="sm" w="sm" type="none"/>
              <a:tailEnd len="sm" w="sm" type="none"/>
            </a:ln>
          </p:spPr>
        </p:cxnSp>
        <p:sp>
          <p:nvSpPr>
            <p:cNvPr id="622" name="Google Shape;622;p41"/>
            <p:cNvSpPr/>
            <p:nvPr/>
          </p:nvSpPr>
          <p:spPr>
            <a:xfrm>
              <a:off x="3301637" y="3248632"/>
              <a:ext cx="5300522" cy="21879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1"/>
            <p:cNvSpPr txBox="1"/>
            <p:nvPr/>
          </p:nvSpPr>
          <p:spPr>
            <a:xfrm>
              <a:off x="3301637" y="3248632"/>
              <a:ext cx="5300522" cy="218799"/>
            </a:xfrm>
            <a:prstGeom prst="rect">
              <a:avLst/>
            </a:prstGeom>
            <a:noFill/>
            <a:ln>
              <a:noFill/>
            </a:ln>
          </p:spPr>
          <p:txBody>
            <a:bodyPr anchorCtr="0" anchor="t" bIns="41900" lIns="41900" spcFirstLastPara="1" rIns="41900" wrap="square" tIns="41900">
              <a:noAutofit/>
            </a:bodyPr>
            <a:lstStyle/>
            <a:p>
              <a:pPr indent="0" lvl="0" marL="0" marR="0" rtl="0" algn="l">
                <a:lnSpc>
                  <a:spcPct val="90000"/>
                </a:lnSpc>
                <a:spcBef>
                  <a:spcPts val="0"/>
                </a:spcBef>
                <a:spcAft>
                  <a:spcPts val="0"/>
                </a:spcAft>
                <a:buClr>
                  <a:schemeClr val="dk1"/>
                </a:buClr>
                <a:buSzPts val="1100"/>
                <a:buFont typeface="Calibri"/>
                <a:buNone/>
              </a:pPr>
              <a:r>
                <a:rPr lang="en-US" sz="1100">
                  <a:solidFill>
                    <a:schemeClr val="dk1"/>
                  </a:solidFill>
                  <a:latin typeface="Calibri"/>
                  <a:ea typeface="Calibri"/>
                  <a:cs typeface="Calibri"/>
                  <a:sym typeface="Calibri"/>
                </a:rPr>
                <a:t>+Adapt to environmental changes</a:t>
              </a:r>
              <a:endParaRPr/>
            </a:p>
          </p:txBody>
        </p:sp>
        <p:cxnSp>
          <p:nvCxnSpPr>
            <p:cNvPr id="624" name="Google Shape;624;p41"/>
            <p:cNvCxnSpPr/>
            <p:nvPr/>
          </p:nvCxnSpPr>
          <p:spPr>
            <a:xfrm>
              <a:off x="3200354" y="3467431"/>
              <a:ext cx="5401806" cy="0"/>
            </a:xfrm>
            <a:prstGeom prst="straightConnector1">
              <a:avLst/>
            </a:prstGeom>
            <a:solidFill>
              <a:schemeClr val="accent1"/>
            </a:solidFill>
            <a:ln cap="flat" cmpd="sng" w="12700">
              <a:solidFill>
                <a:schemeClr val="dk1"/>
              </a:solidFill>
              <a:prstDash val="solid"/>
              <a:round/>
              <a:headEnd len="sm" w="sm" type="none"/>
              <a:tailEnd len="sm" w="sm" type="none"/>
            </a:ln>
          </p:spPr>
        </p:cxnSp>
        <p:sp>
          <p:nvSpPr>
            <p:cNvPr id="625" name="Google Shape;625;p41"/>
            <p:cNvSpPr/>
            <p:nvPr/>
          </p:nvSpPr>
          <p:spPr>
            <a:xfrm>
              <a:off x="3301637" y="3478371"/>
              <a:ext cx="5300522" cy="21879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1"/>
            <p:cNvSpPr txBox="1"/>
            <p:nvPr/>
          </p:nvSpPr>
          <p:spPr>
            <a:xfrm>
              <a:off x="3301637" y="3478371"/>
              <a:ext cx="5300522" cy="218799"/>
            </a:xfrm>
            <a:prstGeom prst="rect">
              <a:avLst/>
            </a:prstGeom>
            <a:noFill/>
            <a:ln>
              <a:noFill/>
            </a:ln>
          </p:spPr>
          <p:txBody>
            <a:bodyPr anchorCtr="0" anchor="t" bIns="41900" lIns="41900" spcFirstLastPara="1" rIns="41900" wrap="square" tIns="41900">
              <a:noAutofit/>
            </a:bodyPr>
            <a:lstStyle/>
            <a:p>
              <a:pPr indent="0" lvl="0" marL="0" marR="0" rtl="0" algn="l">
                <a:lnSpc>
                  <a:spcPct val="90000"/>
                </a:lnSpc>
                <a:spcBef>
                  <a:spcPts val="0"/>
                </a:spcBef>
                <a:spcAft>
                  <a:spcPts val="0"/>
                </a:spcAft>
                <a:buClr>
                  <a:schemeClr val="dk1"/>
                </a:buClr>
                <a:buSzPts val="1100"/>
                <a:buFont typeface="Calibri"/>
                <a:buNone/>
              </a:pPr>
              <a:r>
                <a:rPr lang="en-US" sz="1100">
                  <a:solidFill>
                    <a:schemeClr val="dk1"/>
                  </a:solidFill>
                  <a:latin typeface="Calibri"/>
                  <a:ea typeface="Calibri"/>
                  <a:cs typeface="Calibri"/>
                  <a:sym typeface="Calibri"/>
                </a:rPr>
                <a:t>+Adapt to goal changes</a:t>
              </a:r>
              <a:endParaRPr/>
            </a:p>
          </p:txBody>
        </p:sp>
        <p:cxnSp>
          <p:nvCxnSpPr>
            <p:cNvPr id="627" name="Google Shape;627;p41"/>
            <p:cNvCxnSpPr/>
            <p:nvPr/>
          </p:nvCxnSpPr>
          <p:spPr>
            <a:xfrm>
              <a:off x="3200354" y="3697170"/>
              <a:ext cx="5401806" cy="0"/>
            </a:xfrm>
            <a:prstGeom prst="straightConnector1">
              <a:avLst/>
            </a:prstGeom>
            <a:solidFill>
              <a:schemeClr val="accent1"/>
            </a:solidFill>
            <a:ln cap="flat" cmpd="sng" w="12700">
              <a:solidFill>
                <a:schemeClr val="dk1"/>
              </a:solidFill>
              <a:prstDash val="solid"/>
              <a:round/>
              <a:headEnd len="sm" w="sm" type="none"/>
              <a:tailEnd len="sm" w="sm" type="none"/>
            </a:ln>
          </p:spPr>
        </p:cxnSp>
        <p:sp>
          <p:nvSpPr>
            <p:cNvPr id="628" name="Google Shape;628;p41"/>
            <p:cNvSpPr/>
            <p:nvPr/>
          </p:nvSpPr>
          <p:spPr>
            <a:xfrm>
              <a:off x="3301637" y="3708110"/>
              <a:ext cx="5300522" cy="21879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1"/>
            <p:cNvSpPr txBox="1"/>
            <p:nvPr/>
          </p:nvSpPr>
          <p:spPr>
            <a:xfrm>
              <a:off x="3301637" y="3708110"/>
              <a:ext cx="5300522" cy="218799"/>
            </a:xfrm>
            <a:prstGeom prst="rect">
              <a:avLst/>
            </a:prstGeom>
            <a:noFill/>
            <a:ln>
              <a:noFill/>
            </a:ln>
          </p:spPr>
          <p:txBody>
            <a:bodyPr anchorCtr="0" anchor="t" bIns="41900" lIns="41900" spcFirstLastPara="1" rIns="41900" wrap="square" tIns="41900">
              <a:noAutofit/>
            </a:bodyPr>
            <a:lstStyle/>
            <a:p>
              <a:pPr indent="0" lvl="0" marL="0" marR="0" rtl="0" algn="l">
                <a:lnSpc>
                  <a:spcPct val="90000"/>
                </a:lnSpc>
                <a:spcBef>
                  <a:spcPts val="0"/>
                </a:spcBef>
                <a:spcAft>
                  <a:spcPts val="0"/>
                </a:spcAft>
                <a:buClr>
                  <a:schemeClr val="dk1"/>
                </a:buClr>
                <a:buSzPts val="1100"/>
                <a:buFont typeface="Calibri"/>
                <a:buNone/>
              </a:pPr>
              <a:r>
                <a:rPr lang="en-US" sz="1100">
                  <a:solidFill>
                    <a:schemeClr val="dk1"/>
                  </a:solidFill>
                  <a:latin typeface="Calibri"/>
                  <a:ea typeface="Calibri"/>
                  <a:cs typeface="Calibri"/>
                  <a:sym typeface="Calibri"/>
                </a:rPr>
                <a:t>+Adapt to simultaneous action, sensor, environment &amp; goal changes</a:t>
              </a:r>
              <a:endParaRPr/>
            </a:p>
          </p:txBody>
        </p:sp>
        <p:cxnSp>
          <p:nvCxnSpPr>
            <p:cNvPr id="630" name="Google Shape;630;p41"/>
            <p:cNvCxnSpPr/>
            <p:nvPr/>
          </p:nvCxnSpPr>
          <p:spPr>
            <a:xfrm>
              <a:off x="3200354" y="3926910"/>
              <a:ext cx="5401806" cy="0"/>
            </a:xfrm>
            <a:prstGeom prst="straightConnector1">
              <a:avLst/>
            </a:prstGeom>
            <a:solidFill>
              <a:schemeClr val="accent1"/>
            </a:solidFill>
            <a:ln cap="flat" cmpd="sng" w="12700">
              <a:solidFill>
                <a:schemeClr val="dk1"/>
              </a:solidFill>
              <a:prstDash val="solid"/>
              <a:round/>
              <a:headEnd len="sm" w="sm" type="none"/>
              <a:tailEnd len="sm" w="sm" type="none"/>
            </a:ln>
          </p:spPr>
        </p:cxnSp>
        <p:sp>
          <p:nvSpPr>
            <p:cNvPr id="631" name="Google Shape;631;p41"/>
            <p:cNvSpPr/>
            <p:nvPr/>
          </p:nvSpPr>
          <p:spPr>
            <a:xfrm>
              <a:off x="3301637" y="3937849"/>
              <a:ext cx="5300522" cy="21879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1"/>
            <p:cNvSpPr txBox="1"/>
            <p:nvPr/>
          </p:nvSpPr>
          <p:spPr>
            <a:xfrm>
              <a:off x="3301637" y="3937849"/>
              <a:ext cx="5300522" cy="218799"/>
            </a:xfrm>
            <a:prstGeom prst="rect">
              <a:avLst/>
            </a:prstGeom>
            <a:noFill/>
            <a:ln>
              <a:noFill/>
            </a:ln>
          </p:spPr>
          <p:txBody>
            <a:bodyPr anchorCtr="0" anchor="t" bIns="41900" lIns="41900" spcFirstLastPara="1" rIns="41900" wrap="square" tIns="41900">
              <a:noAutofit/>
            </a:bodyPr>
            <a:lstStyle/>
            <a:p>
              <a:pPr indent="0" lvl="0" marL="0" marR="0" rtl="0" algn="l">
                <a:lnSpc>
                  <a:spcPct val="90000"/>
                </a:lnSpc>
                <a:spcBef>
                  <a:spcPts val="0"/>
                </a:spcBef>
                <a:spcAft>
                  <a:spcPts val="0"/>
                </a:spcAft>
                <a:buClr>
                  <a:schemeClr val="dk1"/>
                </a:buClr>
                <a:buSzPts val="1100"/>
                <a:buFont typeface="Calibri"/>
                <a:buNone/>
              </a:pPr>
              <a:r>
                <a:rPr lang="en-US" sz="1100">
                  <a:solidFill>
                    <a:schemeClr val="dk1"/>
                  </a:solidFill>
                  <a:latin typeface="Calibri"/>
                  <a:ea typeface="Calibri"/>
                  <a:cs typeface="Calibri"/>
                  <a:sym typeface="Calibri"/>
                </a:rPr>
                <a:t>+Repairs model faster than rebuilding it from scratch</a:t>
              </a:r>
              <a:endParaRPr/>
            </a:p>
          </p:txBody>
        </p:sp>
        <p:cxnSp>
          <p:nvCxnSpPr>
            <p:cNvPr id="633" name="Google Shape;633;p41"/>
            <p:cNvCxnSpPr/>
            <p:nvPr/>
          </p:nvCxnSpPr>
          <p:spPr>
            <a:xfrm>
              <a:off x="3200354" y="4156649"/>
              <a:ext cx="5401806" cy="0"/>
            </a:xfrm>
            <a:prstGeom prst="straightConnector1">
              <a:avLst/>
            </a:prstGeom>
            <a:solidFill>
              <a:schemeClr val="accent1"/>
            </a:solidFill>
            <a:ln cap="flat" cmpd="sng" w="12700">
              <a:solidFill>
                <a:schemeClr val="lt2"/>
              </a:solidFill>
              <a:prstDash val="solid"/>
              <a:round/>
              <a:headEnd len="sm" w="sm" type="none"/>
              <a:tailEnd len="sm" w="sm" type="none"/>
            </a:ln>
          </p:spPr>
        </p:cxnSp>
        <p:cxnSp>
          <p:nvCxnSpPr>
            <p:cNvPr id="634" name="Google Shape;634;p41"/>
            <p:cNvCxnSpPr/>
            <p:nvPr/>
          </p:nvCxnSpPr>
          <p:spPr>
            <a:xfrm>
              <a:off x="0" y="4167589"/>
              <a:ext cx="8610600" cy="0"/>
            </a:xfrm>
            <a:prstGeom prst="straightConnector1">
              <a:avLst/>
            </a:prstGeom>
            <a:solidFill>
              <a:schemeClr val="accent1"/>
            </a:solidFill>
            <a:ln cap="flat" cmpd="sng" w="12700">
              <a:solidFill>
                <a:schemeClr val="dk1"/>
              </a:solidFill>
              <a:prstDash val="solid"/>
              <a:round/>
              <a:headEnd len="sm" w="sm" type="none"/>
              <a:tailEnd len="sm" w="sm" type="none"/>
            </a:ln>
          </p:spPr>
        </p:cxnSp>
        <p:sp>
          <p:nvSpPr>
            <p:cNvPr id="635" name="Google Shape;635;p41"/>
            <p:cNvSpPr/>
            <p:nvPr/>
          </p:nvSpPr>
          <p:spPr>
            <a:xfrm>
              <a:off x="0" y="4167589"/>
              <a:ext cx="3204148" cy="136524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1"/>
            <p:cNvSpPr txBox="1"/>
            <p:nvPr/>
          </p:nvSpPr>
          <p:spPr>
            <a:xfrm>
              <a:off x="0" y="4167589"/>
              <a:ext cx="3204148" cy="1365240"/>
            </a:xfrm>
            <a:prstGeom prst="rect">
              <a:avLst/>
            </a:prstGeom>
            <a:noFill/>
            <a:ln>
              <a:noFill/>
            </a:ln>
          </p:spPr>
          <p:txBody>
            <a:bodyPr anchorCtr="0" anchor="t" bIns="76200" lIns="76200" spcFirstLastPara="1" rIns="76200" wrap="square" tIns="76200">
              <a:noAutofit/>
            </a:bodyPr>
            <a:lstStyle/>
            <a:p>
              <a:pPr indent="0" lvl="0" marL="0" marR="0" rtl="0" algn="l">
                <a:lnSpc>
                  <a:spcPct val="9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Detecting and reasoning with interference</a:t>
              </a:r>
              <a:endParaRPr/>
            </a:p>
            <a:p>
              <a:pPr indent="0" lvl="0" marL="0" marR="0" rtl="0" algn="l">
                <a:lnSpc>
                  <a:spcPct val="90000"/>
                </a:lnSpc>
                <a:spcBef>
                  <a:spcPts val="700"/>
                </a:spcBef>
                <a:spcAft>
                  <a:spcPts val="0"/>
                </a:spcAft>
                <a:buClr>
                  <a:schemeClr val="dk1"/>
                </a:buClr>
                <a:buSzPts val="800"/>
                <a:buFont typeface="Calibri"/>
                <a:buNone/>
              </a:pPr>
              <a:r>
                <a:rPr lang="en-US" sz="800">
                  <a:solidFill>
                    <a:schemeClr val="dk1"/>
                  </a:solidFill>
                  <a:latin typeface="Calibri"/>
                  <a:ea typeface="Calibri"/>
                  <a:cs typeface="Calibri"/>
                  <a:sym typeface="Calibri"/>
                </a:rPr>
                <a:t>Autonomous Surveillance Tolerant to Interference, TAROS 2012</a:t>
              </a:r>
              <a:endParaRPr/>
            </a:p>
          </p:txBody>
        </p:sp>
        <p:sp>
          <p:nvSpPr>
            <p:cNvPr id="637" name="Google Shape;637;p41"/>
            <p:cNvSpPr/>
            <p:nvPr/>
          </p:nvSpPr>
          <p:spPr>
            <a:xfrm>
              <a:off x="3305432" y="4183922"/>
              <a:ext cx="5300522" cy="32667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1"/>
            <p:cNvSpPr txBox="1"/>
            <p:nvPr/>
          </p:nvSpPr>
          <p:spPr>
            <a:xfrm>
              <a:off x="3305432" y="4183922"/>
              <a:ext cx="5300522" cy="326672"/>
            </a:xfrm>
            <a:prstGeom prst="rect">
              <a:avLst/>
            </a:prstGeom>
            <a:noFill/>
            <a:ln>
              <a:noFill/>
            </a:ln>
          </p:spPr>
          <p:txBody>
            <a:bodyPr anchorCtr="0" anchor="t" bIns="41900" lIns="41900" spcFirstLastPara="1" rIns="41900" wrap="square" tIns="41900">
              <a:noAutofit/>
            </a:bodyPr>
            <a:lstStyle/>
            <a:p>
              <a:pPr indent="0" lvl="0" marL="0" marR="0" rtl="0" algn="l">
                <a:lnSpc>
                  <a:spcPct val="90000"/>
                </a:lnSpc>
                <a:spcBef>
                  <a:spcPts val="0"/>
                </a:spcBef>
                <a:spcAft>
                  <a:spcPts val="0"/>
                </a:spcAft>
                <a:buClr>
                  <a:schemeClr val="dk1"/>
                </a:buClr>
                <a:buSzPts val="1100"/>
                <a:buFont typeface="Calibri"/>
                <a:buNone/>
              </a:pPr>
              <a:r>
                <a:rPr lang="en-US" sz="1100">
                  <a:solidFill>
                    <a:schemeClr val="dk1"/>
                  </a:solidFill>
                  <a:latin typeface="Calibri"/>
                  <a:ea typeface="Calibri"/>
                  <a:cs typeface="Calibri"/>
                  <a:sym typeface="Calibri"/>
                </a:rPr>
                <a:t>+Detects noise</a:t>
              </a:r>
              <a:endParaRPr/>
            </a:p>
          </p:txBody>
        </p:sp>
        <p:cxnSp>
          <p:nvCxnSpPr>
            <p:cNvPr id="639" name="Google Shape;639;p41"/>
            <p:cNvCxnSpPr/>
            <p:nvPr/>
          </p:nvCxnSpPr>
          <p:spPr>
            <a:xfrm>
              <a:off x="3204148" y="4510594"/>
              <a:ext cx="5401806" cy="0"/>
            </a:xfrm>
            <a:prstGeom prst="straightConnector1">
              <a:avLst/>
            </a:prstGeom>
            <a:solidFill>
              <a:schemeClr val="accent1"/>
            </a:solidFill>
            <a:ln cap="flat" cmpd="sng" w="12700">
              <a:solidFill>
                <a:schemeClr val="dk1"/>
              </a:solidFill>
              <a:prstDash val="solid"/>
              <a:round/>
              <a:headEnd len="sm" w="sm" type="none"/>
              <a:tailEnd len="sm" w="sm" type="none"/>
            </a:ln>
          </p:spPr>
        </p:cxnSp>
        <p:sp>
          <p:nvSpPr>
            <p:cNvPr id="640" name="Google Shape;640;p41"/>
            <p:cNvSpPr/>
            <p:nvPr/>
          </p:nvSpPr>
          <p:spPr>
            <a:xfrm>
              <a:off x="3305432" y="4526928"/>
              <a:ext cx="5300522" cy="32667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1"/>
            <p:cNvSpPr txBox="1"/>
            <p:nvPr/>
          </p:nvSpPr>
          <p:spPr>
            <a:xfrm>
              <a:off x="3305432" y="4526928"/>
              <a:ext cx="5300522" cy="326672"/>
            </a:xfrm>
            <a:prstGeom prst="rect">
              <a:avLst/>
            </a:prstGeom>
            <a:noFill/>
            <a:ln>
              <a:noFill/>
            </a:ln>
          </p:spPr>
          <p:txBody>
            <a:bodyPr anchorCtr="0" anchor="t" bIns="41900" lIns="41900" spcFirstLastPara="1" rIns="41900" wrap="square" tIns="41900">
              <a:noAutofit/>
            </a:bodyPr>
            <a:lstStyle/>
            <a:p>
              <a:pPr indent="0" lvl="0" marL="0" marR="0" rtl="0" algn="l">
                <a:lnSpc>
                  <a:spcPct val="90000"/>
                </a:lnSpc>
                <a:spcBef>
                  <a:spcPts val="0"/>
                </a:spcBef>
                <a:spcAft>
                  <a:spcPts val="0"/>
                </a:spcAft>
                <a:buClr>
                  <a:schemeClr val="dk1"/>
                </a:buClr>
                <a:buSzPts val="1100"/>
                <a:buFont typeface="Calibri"/>
                <a:buNone/>
              </a:pPr>
              <a:r>
                <a:rPr lang="en-US" sz="1100">
                  <a:solidFill>
                    <a:schemeClr val="dk1"/>
                  </a:solidFill>
                  <a:latin typeface="Calibri"/>
                  <a:ea typeface="Calibri"/>
                  <a:cs typeface="Calibri"/>
                  <a:sym typeface="Calibri"/>
                </a:rPr>
                <a:t>+Detects and fills gaps</a:t>
              </a:r>
              <a:endParaRPr/>
            </a:p>
          </p:txBody>
        </p:sp>
        <p:cxnSp>
          <p:nvCxnSpPr>
            <p:cNvPr id="642" name="Google Shape;642;p41"/>
            <p:cNvCxnSpPr/>
            <p:nvPr/>
          </p:nvCxnSpPr>
          <p:spPr>
            <a:xfrm>
              <a:off x="3204148" y="4853600"/>
              <a:ext cx="5401806" cy="0"/>
            </a:xfrm>
            <a:prstGeom prst="straightConnector1">
              <a:avLst/>
            </a:prstGeom>
            <a:solidFill>
              <a:schemeClr val="accent1"/>
            </a:solidFill>
            <a:ln cap="flat" cmpd="sng" w="12700">
              <a:solidFill>
                <a:schemeClr val="dk1"/>
              </a:solidFill>
              <a:prstDash val="solid"/>
              <a:round/>
              <a:headEnd len="sm" w="sm" type="none"/>
              <a:tailEnd len="sm" w="sm" type="none"/>
            </a:ln>
          </p:spPr>
        </p:cxnSp>
        <p:sp>
          <p:nvSpPr>
            <p:cNvPr id="643" name="Google Shape;643;p41"/>
            <p:cNvSpPr/>
            <p:nvPr/>
          </p:nvSpPr>
          <p:spPr>
            <a:xfrm>
              <a:off x="3305432" y="4869934"/>
              <a:ext cx="5300522" cy="32667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1"/>
            <p:cNvSpPr txBox="1"/>
            <p:nvPr/>
          </p:nvSpPr>
          <p:spPr>
            <a:xfrm>
              <a:off x="3305432" y="4869934"/>
              <a:ext cx="5300522" cy="326672"/>
            </a:xfrm>
            <a:prstGeom prst="rect">
              <a:avLst/>
            </a:prstGeom>
            <a:noFill/>
            <a:ln>
              <a:noFill/>
            </a:ln>
          </p:spPr>
          <p:txBody>
            <a:bodyPr anchorCtr="0" anchor="t" bIns="41900" lIns="41900" spcFirstLastPara="1" rIns="41900" wrap="square" tIns="41900">
              <a:noAutofit/>
            </a:bodyPr>
            <a:lstStyle/>
            <a:p>
              <a:pPr indent="0" lvl="0" marL="0" marR="0" rtl="0" algn="l">
                <a:lnSpc>
                  <a:spcPct val="90000"/>
                </a:lnSpc>
                <a:spcBef>
                  <a:spcPts val="0"/>
                </a:spcBef>
                <a:spcAft>
                  <a:spcPts val="0"/>
                </a:spcAft>
                <a:buClr>
                  <a:schemeClr val="dk1"/>
                </a:buClr>
                <a:buSzPts val="1100"/>
                <a:buFont typeface="Calibri"/>
                <a:buNone/>
              </a:pPr>
              <a:r>
                <a:rPr lang="en-US" sz="1100">
                  <a:solidFill>
                    <a:schemeClr val="dk1"/>
                  </a:solidFill>
                  <a:latin typeface="Calibri"/>
                  <a:ea typeface="Calibri"/>
                  <a:cs typeface="Calibri"/>
                  <a:sym typeface="Calibri"/>
                </a:rPr>
                <a:t>+Quantify similarity between learned model and observed data</a:t>
              </a:r>
              <a:endParaRPr sz="1100">
                <a:solidFill>
                  <a:schemeClr val="dk1"/>
                </a:solidFill>
                <a:latin typeface="Calibri"/>
                <a:ea typeface="Calibri"/>
                <a:cs typeface="Calibri"/>
                <a:sym typeface="Calibri"/>
              </a:endParaRPr>
            </a:p>
          </p:txBody>
        </p:sp>
        <p:cxnSp>
          <p:nvCxnSpPr>
            <p:cNvPr id="645" name="Google Shape;645;p41"/>
            <p:cNvCxnSpPr/>
            <p:nvPr/>
          </p:nvCxnSpPr>
          <p:spPr>
            <a:xfrm>
              <a:off x="3204148" y="5196606"/>
              <a:ext cx="5401806" cy="0"/>
            </a:xfrm>
            <a:prstGeom prst="straightConnector1">
              <a:avLst/>
            </a:prstGeom>
            <a:solidFill>
              <a:schemeClr val="accent1"/>
            </a:solidFill>
            <a:ln cap="flat" cmpd="sng" w="12700">
              <a:solidFill>
                <a:schemeClr val="dk1"/>
              </a:solidFill>
              <a:prstDash val="solid"/>
              <a:round/>
              <a:headEnd len="sm" w="sm" type="none"/>
              <a:tailEnd len="sm" w="sm" type="none"/>
            </a:ln>
          </p:spPr>
        </p:cxnSp>
        <p:sp>
          <p:nvSpPr>
            <p:cNvPr id="646" name="Google Shape;646;p41"/>
            <p:cNvSpPr/>
            <p:nvPr/>
          </p:nvSpPr>
          <p:spPr>
            <a:xfrm>
              <a:off x="3305432" y="5212940"/>
              <a:ext cx="5300522" cy="32667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1"/>
            <p:cNvSpPr txBox="1"/>
            <p:nvPr/>
          </p:nvSpPr>
          <p:spPr>
            <a:xfrm>
              <a:off x="3305432" y="5212940"/>
              <a:ext cx="5300522" cy="326672"/>
            </a:xfrm>
            <a:prstGeom prst="rect">
              <a:avLst/>
            </a:prstGeom>
            <a:noFill/>
            <a:ln>
              <a:noFill/>
            </a:ln>
          </p:spPr>
          <p:txBody>
            <a:bodyPr anchorCtr="0" anchor="t" bIns="41900" lIns="41900" spcFirstLastPara="1" rIns="41900" wrap="square" tIns="41900">
              <a:noAutofit/>
            </a:bodyPr>
            <a:lstStyle/>
            <a:p>
              <a:pPr indent="0" lvl="0" marL="0" marR="0" rtl="0" algn="l">
                <a:lnSpc>
                  <a:spcPct val="90000"/>
                </a:lnSpc>
                <a:spcBef>
                  <a:spcPts val="0"/>
                </a:spcBef>
                <a:spcAft>
                  <a:spcPts val="0"/>
                </a:spcAft>
                <a:buClr>
                  <a:schemeClr val="dk1"/>
                </a:buClr>
                <a:buSzPts val="1100"/>
                <a:buFont typeface="Calibri"/>
                <a:buNone/>
              </a:pPr>
              <a:r>
                <a:rPr lang="en-US" sz="1100">
                  <a:solidFill>
                    <a:schemeClr val="dk1"/>
                  </a:solidFill>
                  <a:latin typeface="Calibri"/>
                  <a:ea typeface="Calibri"/>
                  <a:cs typeface="Calibri"/>
                  <a:sym typeface="Calibri"/>
                </a:rPr>
                <a:t>+Reason with data of variable durations</a:t>
              </a:r>
              <a:endParaRPr/>
            </a:p>
          </p:txBody>
        </p:sp>
        <p:cxnSp>
          <p:nvCxnSpPr>
            <p:cNvPr id="648" name="Google Shape;648;p41"/>
            <p:cNvCxnSpPr/>
            <p:nvPr/>
          </p:nvCxnSpPr>
          <p:spPr>
            <a:xfrm>
              <a:off x="3204148" y="5539612"/>
              <a:ext cx="5401806" cy="0"/>
            </a:xfrm>
            <a:prstGeom prst="straightConnector1">
              <a:avLst/>
            </a:prstGeom>
            <a:solidFill>
              <a:schemeClr val="accent1"/>
            </a:solidFill>
            <a:ln cap="flat" cmpd="sng" w="12700">
              <a:solidFill>
                <a:schemeClr val="dk1"/>
              </a:solidFill>
              <a:prstDash val="solid"/>
              <a:round/>
              <a:headEnd len="sm" w="sm" type="none"/>
              <a:tailEnd len="sm" w="sm" type="none"/>
            </a:ln>
          </p:spPr>
        </p:cxnSp>
      </p:grpSp>
      <p:sp>
        <p:nvSpPr>
          <p:cNvPr id="649" name="Google Shape;649;p41"/>
          <p:cNvSpPr txBox="1"/>
          <p:nvPr>
            <p:ph type="title"/>
          </p:nvPr>
        </p:nvSpPr>
        <p:spPr>
          <a:xfrm>
            <a:off x="457200" y="76200"/>
            <a:ext cx="8229600" cy="91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3600"/>
              <a:buFont typeface="Calibri"/>
              <a:buNone/>
            </a:pPr>
            <a:r>
              <a:rPr lang="en-US" sz="3600">
                <a:solidFill>
                  <a:srgbClr val="FF0000"/>
                </a:solidFill>
              </a:rPr>
              <a:t>Summary of SBL Capabilities (so far)</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4400"/>
              <a:buFont typeface="Calibri"/>
              <a:buNone/>
            </a:pPr>
            <a:r>
              <a:rPr lang="en-US">
                <a:solidFill>
                  <a:srgbClr val="FF0000"/>
                </a:solidFill>
              </a:rPr>
              <a:t>Future Work for SBL</a:t>
            </a:r>
            <a:endParaRPr/>
          </a:p>
        </p:txBody>
      </p:sp>
      <p:sp>
        <p:nvSpPr>
          <p:cNvPr id="655" name="Google Shape;655;p4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2000"/>
              <a:buChar char="•"/>
            </a:pPr>
            <a:r>
              <a:rPr lang="en-US" sz="2000"/>
              <a:t>Explicitly tolerate interference during model learning</a:t>
            </a:r>
            <a:endParaRPr/>
          </a:p>
          <a:p>
            <a:pPr indent="-285750" lvl="1" marL="742950" rtl="0" algn="l">
              <a:spcBef>
                <a:spcPts val="360"/>
              </a:spcBef>
              <a:spcAft>
                <a:spcPts val="0"/>
              </a:spcAft>
              <a:buClr>
                <a:schemeClr val="dk1"/>
              </a:buClr>
              <a:buSzPts val="1800"/>
              <a:buChar char="–"/>
            </a:pPr>
            <a:r>
              <a:rPr lang="en-US" sz="1800"/>
              <a:t>Probabilistic rules can accommodate noise </a:t>
            </a:r>
            <a:endParaRPr/>
          </a:p>
          <a:p>
            <a:pPr indent="-228600" lvl="2" marL="1143000" rtl="0" algn="l">
              <a:spcBef>
                <a:spcPts val="320"/>
              </a:spcBef>
              <a:spcAft>
                <a:spcPts val="0"/>
              </a:spcAft>
              <a:buClr>
                <a:schemeClr val="dk1"/>
              </a:buClr>
              <a:buSzPts val="1600"/>
              <a:buChar char="•"/>
            </a:pPr>
            <a:r>
              <a:rPr lang="en-US" sz="1600"/>
              <a:t>Keep copies of the original rules during splitting and refinement</a:t>
            </a:r>
            <a:endParaRPr/>
          </a:p>
          <a:p>
            <a:pPr indent="-228600" lvl="2" marL="1143000" rtl="0" algn="l">
              <a:spcBef>
                <a:spcPts val="320"/>
              </a:spcBef>
              <a:spcAft>
                <a:spcPts val="0"/>
              </a:spcAft>
              <a:buClr>
                <a:schemeClr val="dk1"/>
              </a:buClr>
              <a:buSzPts val="1600"/>
              <a:buChar char="•"/>
            </a:pPr>
            <a:r>
              <a:rPr lang="en-US" sz="1600"/>
              <a:t>Planner must consider these probabilities to remove invalid plans</a:t>
            </a:r>
            <a:endParaRPr sz="1400"/>
          </a:p>
          <a:p>
            <a:pPr indent="-342900" lvl="0" marL="342900" rtl="0" algn="l">
              <a:spcBef>
                <a:spcPts val="400"/>
              </a:spcBef>
              <a:spcAft>
                <a:spcPts val="0"/>
              </a:spcAft>
              <a:buClr>
                <a:schemeClr val="dk1"/>
              </a:buClr>
              <a:buSzPts val="2000"/>
              <a:buChar char="•"/>
            </a:pPr>
            <a:r>
              <a:rPr lang="en-US" sz="2000"/>
              <a:t>Faster model convergence</a:t>
            </a:r>
            <a:endParaRPr/>
          </a:p>
          <a:p>
            <a:pPr indent="-285750" lvl="1" marL="742950" rtl="0" algn="l">
              <a:spcBef>
                <a:spcPts val="360"/>
              </a:spcBef>
              <a:spcAft>
                <a:spcPts val="0"/>
              </a:spcAft>
              <a:buClr>
                <a:schemeClr val="dk1"/>
              </a:buClr>
              <a:buSzPts val="1800"/>
              <a:buChar char="–"/>
            </a:pPr>
            <a:r>
              <a:rPr lang="en-US" sz="1800"/>
              <a:t>Incorporate knowledge that some actions are reversible</a:t>
            </a:r>
            <a:endParaRPr/>
          </a:p>
          <a:p>
            <a:pPr indent="-285750" lvl="1" marL="742950" rtl="0" algn="l">
              <a:spcBef>
                <a:spcPts val="360"/>
              </a:spcBef>
              <a:spcAft>
                <a:spcPts val="0"/>
              </a:spcAft>
              <a:buClr>
                <a:schemeClr val="dk1"/>
              </a:buClr>
              <a:buSzPts val="1800"/>
              <a:buChar char="–"/>
            </a:pPr>
            <a:r>
              <a:rPr lang="en-US" sz="1800"/>
              <a:t>Hypothesize and test</a:t>
            </a:r>
            <a:endParaRPr/>
          </a:p>
          <a:p>
            <a:pPr indent="-228600" lvl="2" marL="1143000" rtl="0" algn="l">
              <a:spcBef>
                <a:spcPts val="320"/>
              </a:spcBef>
              <a:spcAft>
                <a:spcPts val="0"/>
              </a:spcAft>
              <a:buClr>
                <a:schemeClr val="dk1"/>
              </a:buClr>
              <a:buSzPts val="1600"/>
              <a:buChar char="•"/>
            </a:pPr>
            <a:r>
              <a:rPr lang="en-US" sz="1600"/>
              <a:t>Create abstracted prediction rules during rule creation</a:t>
            </a:r>
            <a:endParaRPr/>
          </a:p>
          <a:p>
            <a:pPr indent="-228600" lvl="2" marL="1143000" rtl="0" algn="l">
              <a:spcBef>
                <a:spcPts val="320"/>
              </a:spcBef>
              <a:spcAft>
                <a:spcPts val="0"/>
              </a:spcAft>
              <a:buClr>
                <a:schemeClr val="dk1"/>
              </a:buClr>
              <a:buSzPts val="1600"/>
              <a:buChar char="•"/>
            </a:pPr>
            <a:r>
              <a:rPr lang="en-US" sz="1600"/>
              <a:t>Identify hidden states with Local Distinguishing Experiments [2018]</a:t>
            </a:r>
            <a:endParaRPr/>
          </a:p>
          <a:p>
            <a:pPr indent="-228600" lvl="2" marL="1143000" rtl="0" algn="l">
              <a:spcBef>
                <a:spcPts val="320"/>
              </a:spcBef>
              <a:spcAft>
                <a:spcPts val="0"/>
              </a:spcAft>
              <a:buClr>
                <a:schemeClr val="dk1"/>
              </a:buClr>
              <a:buSzPts val="1600"/>
              <a:buChar char="•"/>
            </a:pPr>
            <a:r>
              <a:rPr lang="en-US" sz="1600"/>
              <a:t>Utilize multiple SBL learners (distributed or nested hierarchy)</a:t>
            </a:r>
            <a:endParaRPr/>
          </a:p>
          <a:p>
            <a:pPr indent="-342900" lvl="0" marL="342900" rtl="0" algn="l">
              <a:spcBef>
                <a:spcPts val="400"/>
              </a:spcBef>
              <a:spcAft>
                <a:spcPts val="0"/>
              </a:spcAft>
              <a:buClr>
                <a:schemeClr val="dk1"/>
              </a:buClr>
              <a:buSzPts val="2000"/>
              <a:buChar char="•"/>
            </a:pPr>
            <a:r>
              <a:rPr lang="en-US" sz="2000"/>
              <a:t>Improve scalability in the number of sensors</a:t>
            </a:r>
            <a:endParaRPr/>
          </a:p>
          <a:p>
            <a:pPr indent="-285750" lvl="1" marL="742950" rtl="0" algn="l">
              <a:spcBef>
                <a:spcPts val="360"/>
              </a:spcBef>
              <a:spcAft>
                <a:spcPts val="0"/>
              </a:spcAft>
              <a:buClr>
                <a:schemeClr val="dk1"/>
              </a:buClr>
              <a:buSzPts val="1800"/>
              <a:buChar char="–"/>
            </a:pPr>
            <a:r>
              <a:rPr lang="en-US" sz="1800"/>
              <a:t>Limit search space of surprise analysis through goal directed learning</a:t>
            </a:r>
            <a:endParaRPr sz="1600"/>
          </a:p>
          <a:p>
            <a:pPr indent="-342900" lvl="0" marL="342900" rtl="0" algn="l">
              <a:spcBef>
                <a:spcPts val="400"/>
              </a:spcBef>
              <a:spcAft>
                <a:spcPts val="0"/>
              </a:spcAft>
              <a:buClr>
                <a:schemeClr val="dk1"/>
              </a:buClr>
              <a:buSzPts val="2000"/>
              <a:buChar char="•"/>
            </a:pPr>
            <a:r>
              <a:rPr lang="en-US" sz="2000"/>
              <a:t>Reduce planning overheads</a:t>
            </a:r>
            <a:endParaRPr/>
          </a:p>
          <a:p>
            <a:pPr indent="-285750" lvl="1" marL="742950" rtl="0" algn="l">
              <a:spcBef>
                <a:spcPts val="360"/>
              </a:spcBef>
              <a:spcAft>
                <a:spcPts val="0"/>
              </a:spcAft>
              <a:buClr>
                <a:schemeClr val="dk1"/>
              </a:buClr>
              <a:buSzPts val="1800"/>
              <a:buChar char="–"/>
            </a:pPr>
            <a:r>
              <a:rPr lang="en-US" sz="1800"/>
              <a:t>Generate policies with the prediction model for common goals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en-US"/>
              <a:t>Surprise-Based Learning</a:t>
            </a:r>
            <a:endParaRPr/>
          </a:p>
        </p:txBody>
      </p:sp>
      <p:sp>
        <p:nvSpPr>
          <p:cNvPr id="661" name="Google Shape;661;p43"/>
          <p:cNvSpPr txBox="1"/>
          <p:nvPr>
            <p:ph idx="1" type="body"/>
          </p:nvPr>
        </p:nvSpPr>
        <p:spPr>
          <a:xfrm>
            <a:off x="322332" y="1431630"/>
            <a:ext cx="5684917" cy="3048495"/>
          </a:xfrm>
          <a:prstGeom prst="rect">
            <a:avLst/>
          </a:prstGeom>
          <a:noFill/>
          <a:ln>
            <a:noFill/>
          </a:ln>
        </p:spPr>
        <p:txBody>
          <a:bodyPr anchorCtr="0" anchor="t" bIns="45700" lIns="91425" spcFirstLastPara="1" rIns="91425" wrap="square" tIns="45700">
            <a:normAutofit fontScale="70000" lnSpcReduction="20000"/>
          </a:bodyPr>
          <a:lstStyle/>
          <a:p>
            <a:pPr indent="-342900" lvl="0" marL="342900" rtl="0" algn="l">
              <a:spcBef>
                <a:spcPts val="0"/>
              </a:spcBef>
              <a:spcAft>
                <a:spcPts val="0"/>
              </a:spcAft>
              <a:buClr>
                <a:schemeClr val="dk1"/>
              </a:buClr>
              <a:buSzPct val="100000"/>
              <a:buChar char="•"/>
            </a:pPr>
            <a:r>
              <a:rPr lang="en-US"/>
              <a:t>Herbert A. Simon (1916-2001)</a:t>
            </a:r>
            <a:endParaRPr/>
          </a:p>
          <a:p>
            <a:pPr indent="-285750" lvl="1" marL="742950" rtl="0" algn="l">
              <a:spcBef>
                <a:spcPts val="392"/>
              </a:spcBef>
              <a:spcAft>
                <a:spcPts val="0"/>
              </a:spcAft>
              <a:buClr>
                <a:schemeClr val="dk1"/>
              </a:buClr>
              <a:buSzPct val="100000"/>
              <a:buChar char="–"/>
            </a:pPr>
            <a:r>
              <a:rPr lang="en-US"/>
              <a:t>Nobel Prize Winner (AI, Machine Discovery)</a:t>
            </a:r>
            <a:endParaRPr/>
          </a:p>
          <a:p>
            <a:pPr indent="-342900" lvl="0" marL="342900" rtl="0" algn="l">
              <a:spcBef>
                <a:spcPts val="448"/>
              </a:spcBef>
              <a:spcAft>
                <a:spcPts val="0"/>
              </a:spcAft>
              <a:buClr>
                <a:schemeClr val="dk1"/>
              </a:buClr>
              <a:buSzPct val="100000"/>
              <a:buChar char="•"/>
            </a:pPr>
            <a:r>
              <a:rPr lang="en-US"/>
              <a:t>Wei-Min Shen (1983 – now)</a:t>
            </a:r>
            <a:endParaRPr/>
          </a:p>
          <a:p>
            <a:pPr indent="-285750" lvl="1" marL="742950" rtl="0" algn="l">
              <a:spcBef>
                <a:spcPts val="392"/>
              </a:spcBef>
              <a:spcAft>
                <a:spcPts val="0"/>
              </a:spcAft>
              <a:buClr>
                <a:schemeClr val="dk1"/>
              </a:buClr>
              <a:buSzPct val="100000"/>
              <a:buChar char="–"/>
            </a:pPr>
            <a:r>
              <a:rPr lang="en-US"/>
              <a:t>Autonomous Learning from the Environment</a:t>
            </a:r>
            <a:endParaRPr/>
          </a:p>
          <a:p>
            <a:pPr indent="-285750" lvl="1" marL="742950" rtl="0" algn="l">
              <a:spcBef>
                <a:spcPts val="392"/>
              </a:spcBef>
              <a:spcAft>
                <a:spcPts val="0"/>
              </a:spcAft>
              <a:buClr>
                <a:schemeClr val="dk1"/>
              </a:buClr>
              <a:buSzPct val="100000"/>
              <a:buChar char="–"/>
            </a:pPr>
            <a:r>
              <a:rPr lang="en-US"/>
              <a:t>Discovery of hidden variables</a:t>
            </a:r>
            <a:endParaRPr/>
          </a:p>
          <a:p>
            <a:pPr indent="-342900" lvl="0" marL="342900" rtl="0" algn="l">
              <a:spcBef>
                <a:spcPts val="448"/>
              </a:spcBef>
              <a:spcAft>
                <a:spcPts val="0"/>
              </a:spcAft>
              <a:buClr>
                <a:schemeClr val="dk1"/>
              </a:buClr>
              <a:buSzPct val="100000"/>
              <a:buChar char="•"/>
            </a:pPr>
            <a:r>
              <a:rPr lang="en-US"/>
              <a:t>Nadeesha Ranasinghe (2005 – 2011)</a:t>
            </a:r>
            <a:endParaRPr/>
          </a:p>
          <a:p>
            <a:pPr indent="-285750" lvl="1" marL="742950" rtl="0" algn="l">
              <a:spcBef>
                <a:spcPts val="392"/>
              </a:spcBef>
              <a:spcAft>
                <a:spcPts val="0"/>
              </a:spcAft>
              <a:buClr>
                <a:schemeClr val="dk1"/>
              </a:buClr>
              <a:buSzPct val="100000"/>
              <a:buChar char="–"/>
            </a:pPr>
            <a:r>
              <a:rPr lang="en-US"/>
              <a:t>Learn and predict unexpected changes</a:t>
            </a:r>
            <a:endParaRPr/>
          </a:p>
          <a:p>
            <a:pPr indent="-342900" lvl="0" marL="342900" rtl="0" algn="l">
              <a:spcBef>
                <a:spcPts val="448"/>
              </a:spcBef>
              <a:spcAft>
                <a:spcPts val="0"/>
              </a:spcAft>
              <a:buClr>
                <a:schemeClr val="dk1"/>
              </a:buClr>
              <a:buSzPct val="100000"/>
              <a:buChar char="•"/>
            </a:pPr>
            <a:r>
              <a:rPr lang="en-US"/>
              <a:t>Thomas J. Collins (2013 – 2018)</a:t>
            </a:r>
            <a:endParaRPr/>
          </a:p>
          <a:p>
            <a:pPr indent="-285750" lvl="1" marL="742950" rtl="0" algn="l">
              <a:spcBef>
                <a:spcPts val="392"/>
              </a:spcBef>
              <a:spcAft>
                <a:spcPts val="0"/>
              </a:spcAft>
              <a:buClr>
                <a:schemeClr val="dk1"/>
              </a:buClr>
              <a:buSzPct val="100000"/>
              <a:buChar char="–"/>
            </a:pPr>
            <a:r>
              <a:rPr lang="en-US"/>
              <a:t>Discovery of hidden/latent structures</a:t>
            </a:r>
            <a:endParaRPr/>
          </a:p>
          <a:p>
            <a:pPr indent="-161290" lvl="1" marL="742950" rtl="0" algn="l">
              <a:spcBef>
                <a:spcPts val="392"/>
              </a:spcBef>
              <a:spcAft>
                <a:spcPts val="0"/>
              </a:spcAft>
              <a:buClr>
                <a:schemeClr val="dk1"/>
              </a:buClr>
              <a:buSzPct val="100000"/>
              <a:buNone/>
            </a:pPr>
            <a:r>
              <a:t/>
            </a:r>
            <a:endParaRPr/>
          </a:p>
        </p:txBody>
      </p:sp>
      <p:pic>
        <p:nvPicPr>
          <p:cNvPr id="662" name="Google Shape;662;p43"/>
          <p:cNvPicPr preferRelativeResize="0"/>
          <p:nvPr/>
        </p:nvPicPr>
        <p:blipFill rotWithShape="1">
          <a:blip r:embed="rId3">
            <a:alphaModFix/>
          </a:blip>
          <a:srcRect b="0" l="0" r="0" t="0"/>
          <a:stretch/>
        </p:blipFill>
        <p:spPr>
          <a:xfrm>
            <a:off x="2202769" y="4648695"/>
            <a:ext cx="2998103" cy="2097046"/>
          </a:xfrm>
          <a:prstGeom prst="rect">
            <a:avLst/>
          </a:prstGeom>
          <a:noFill/>
          <a:ln cap="flat" cmpd="sng" w="9525">
            <a:solidFill>
              <a:srgbClr val="7A7A7A"/>
            </a:solidFill>
            <a:prstDash val="solid"/>
            <a:round/>
            <a:headEnd len="sm" w="sm" type="none"/>
            <a:tailEnd len="sm" w="sm" type="none"/>
          </a:ln>
        </p:spPr>
      </p:pic>
      <p:pic>
        <p:nvPicPr>
          <p:cNvPr id="663" name="Google Shape;663;p43"/>
          <p:cNvPicPr preferRelativeResize="0"/>
          <p:nvPr/>
        </p:nvPicPr>
        <p:blipFill rotWithShape="1">
          <a:blip r:embed="rId4">
            <a:alphaModFix/>
          </a:blip>
          <a:srcRect b="0" l="0" r="0" t="0"/>
          <a:stretch/>
        </p:blipFill>
        <p:spPr>
          <a:xfrm>
            <a:off x="6142117" y="440822"/>
            <a:ext cx="2868440" cy="2009024"/>
          </a:xfrm>
          <a:prstGeom prst="rect">
            <a:avLst/>
          </a:prstGeom>
          <a:noFill/>
          <a:ln>
            <a:noFill/>
          </a:ln>
        </p:spPr>
      </p:pic>
      <p:pic>
        <p:nvPicPr>
          <p:cNvPr id="664" name="Google Shape;664;p43"/>
          <p:cNvPicPr preferRelativeResize="0"/>
          <p:nvPr/>
        </p:nvPicPr>
        <p:blipFill rotWithShape="1">
          <a:blip r:embed="rId5">
            <a:alphaModFix/>
          </a:blip>
          <a:srcRect b="0" l="0" r="0" t="0"/>
          <a:stretch/>
        </p:blipFill>
        <p:spPr>
          <a:xfrm>
            <a:off x="6119639" y="2474664"/>
            <a:ext cx="2918789" cy="2193409"/>
          </a:xfrm>
          <a:prstGeom prst="rect">
            <a:avLst/>
          </a:prstGeom>
          <a:noFill/>
          <a:ln>
            <a:noFill/>
          </a:ln>
        </p:spPr>
      </p:pic>
      <p:pic>
        <p:nvPicPr>
          <p:cNvPr id="665" name="Google Shape;665;p43"/>
          <p:cNvPicPr preferRelativeResize="0"/>
          <p:nvPr/>
        </p:nvPicPr>
        <p:blipFill rotWithShape="1">
          <a:blip r:embed="rId6">
            <a:alphaModFix/>
          </a:blip>
          <a:srcRect b="0" l="0" r="0" t="0"/>
          <a:stretch/>
        </p:blipFill>
        <p:spPr>
          <a:xfrm>
            <a:off x="5420973" y="4701787"/>
            <a:ext cx="3389503" cy="2043954"/>
          </a:xfrm>
          <a:prstGeom prst="rect">
            <a:avLst/>
          </a:prstGeom>
          <a:noFill/>
          <a:ln cap="flat" cmpd="sng" w="9525">
            <a:solidFill>
              <a:srgbClr val="7A7A7A"/>
            </a:solidFill>
            <a:prstDash val="solid"/>
            <a:round/>
            <a:headEnd len="sm" w="sm" type="none"/>
            <a:tailEnd len="sm" w="sm" type="none"/>
          </a:ln>
        </p:spPr>
      </p:pic>
      <p:pic>
        <p:nvPicPr>
          <p:cNvPr id="666" name="Google Shape;666;p43"/>
          <p:cNvPicPr preferRelativeResize="0"/>
          <p:nvPr/>
        </p:nvPicPr>
        <p:blipFill rotWithShape="1">
          <a:blip r:embed="rId7">
            <a:alphaModFix/>
          </a:blip>
          <a:srcRect b="0" l="0" r="0" t="0"/>
          <a:stretch/>
        </p:blipFill>
        <p:spPr>
          <a:xfrm>
            <a:off x="307880" y="4621575"/>
            <a:ext cx="1726306" cy="212416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000000"/>
              </a:buClr>
              <a:buSzPct val="100000"/>
              <a:buFont typeface="Calibri"/>
              <a:buNone/>
            </a:pPr>
            <a:r>
              <a:rPr b="1" lang="en-US">
                <a:solidFill>
                  <a:srgbClr val="000000"/>
                </a:solidFill>
              </a:rPr>
              <a:t>A Sustainable and Acceptable World!</a:t>
            </a:r>
            <a:br>
              <a:rPr b="1" lang="en-US">
                <a:solidFill>
                  <a:srgbClr val="000000"/>
                </a:solidFill>
              </a:rPr>
            </a:br>
            <a:r>
              <a:rPr b="1" lang="en-US" sz="3600">
                <a:solidFill>
                  <a:srgbClr val="000000"/>
                </a:solidFill>
              </a:rPr>
              <a:t>--- Herbert A. Simon, 2000</a:t>
            </a:r>
            <a:endParaRPr/>
          </a:p>
        </p:txBody>
      </p:sp>
      <p:sp>
        <p:nvSpPr>
          <p:cNvPr id="123" name="Google Shape;123;p5"/>
          <p:cNvSpPr txBox="1"/>
          <p:nvPr>
            <p:ph idx="1" type="body"/>
          </p:nvPr>
        </p:nvSpPr>
        <p:spPr>
          <a:xfrm>
            <a:off x="304800" y="1752600"/>
            <a:ext cx="8458200" cy="4572000"/>
          </a:xfrm>
          <a:prstGeom prst="rect">
            <a:avLst/>
          </a:prstGeom>
          <a:noFill/>
          <a:ln>
            <a:noFill/>
          </a:ln>
        </p:spPr>
        <p:txBody>
          <a:bodyPr anchorCtr="0" anchor="t" bIns="45700" lIns="91425" spcFirstLastPara="1" rIns="91425" wrap="square" tIns="45700">
            <a:normAutofit fontScale="70000" lnSpcReduction="20000"/>
          </a:bodyPr>
          <a:lstStyle/>
          <a:p>
            <a:pPr indent="-514350" lvl="0" marL="571500" rtl="0" algn="l">
              <a:spcBef>
                <a:spcPts val="0"/>
              </a:spcBef>
              <a:spcAft>
                <a:spcPts val="0"/>
              </a:spcAft>
              <a:buClr>
                <a:schemeClr val="dk1"/>
              </a:buClr>
              <a:buSzPct val="100000"/>
              <a:buFont typeface="Calibri"/>
              <a:buAutoNum type="arabicPeriod"/>
            </a:pPr>
            <a:r>
              <a:rPr lang="en-US"/>
              <a:t>We must find a way for </a:t>
            </a:r>
            <a:r>
              <a:rPr lang="en-US">
                <a:solidFill>
                  <a:srgbClr val="FF0000"/>
                </a:solidFill>
              </a:rPr>
              <a:t>living at peace with all of nature</a:t>
            </a:r>
            <a:r>
              <a:rPr lang="en-US"/>
              <a:t>, not destroying the bases for the survival of all of us</a:t>
            </a:r>
            <a:br>
              <a:rPr lang="en-US"/>
            </a:br>
            <a:endParaRPr/>
          </a:p>
          <a:p>
            <a:pPr indent="-514350" lvl="0" marL="571500" rtl="0" algn="l">
              <a:spcBef>
                <a:spcPts val="448"/>
              </a:spcBef>
              <a:spcAft>
                <a:spcPts val="0"/>
              </a:spcAft>
              <a:buClr>
                <a:schemeClr val="dk1"/>
              </a:buClr>
              <a:buSzPct val="100000"/>
              <a:buFont typeface="Calibri"/>
              <a:buAutoNum type="arabicPeriod"/>
            </a:pPr>
            <a:r>
              <a:rPr lang="en-US"/>
              <a:t>We must </a:t>
            </a:r>
            <a:r>
              <a:rPr lang="en-US">
                <a:solidFill>
                  <a:srgbClr val="FF0000"/>
                </a:solidFill>
              </a:rPr>
              <a:t>find a way for sharing broadly and fairly </a:t>
            </a:r>
            <a:r>
              <a:rPr lang="en-US"/>
              <a:t>the outputs of our productive efforts of all kinds, no matter how ample or limited these outputs are in a sustainable world</a:t>
            </a:r>
            <a:br>
              <a:rPr lang="en-US"/>
            </a:br>
            <a:endParaRPr/>
          </a:p>
          <a:p>
            <a:pPr indent="-514350" lvl="0" marL="571500" rtl="0" algn="l">
              <a:spcBef>
                <a:spcPts val="448"/>
              </a:spcBef>
              <a:spcAft>
                <a:spcPts val="0"/>
              </a:spcAft>
              <a:buClr>
                <a:schemeClr val="dk1"/>
              </a:buClr>
              <a:buSzPct val="100000"/>
              <a:buFont typeface="Calibri"/>
              <a:buAutoNum type="arabicPeriod"/>
            </a:pPr>
            <a:r>
              <a:rPr lang="en-US"/>
              <a:t>We must, as a necessary condition for maintaining any standard of fairness, find some way </a:t>
            </a:r>
            <a:r>
              <a:rPr lang="en-US">
                <a:solidFill>
                  <a:srgbClr val="FF0000"/>
                </a:solidFill>
              </a:rPr>
              <a:t>of greatly mitigating, and if possible eliminating, the innumerable and passionate divisions of "we" from "they" </a:t>
            </a:r>
            <a:r>
              <a:rPr lang="en-US"/>
              <a:t>that continue to make the human world a blood-stained collection of warring tribes, continually engaging in fluctuating patterns of mutual hostility and collective mayhem, of which traditional war is only one of the more obvious forms, perhaps not even the one most devastating or difficult to root out</a:t>
            </a:r>
            <a:endParaRPr/>
          </a:p>
        </p:txBody>
      </p:sp>
      <p:sp>
        <p:nvSpPr>
          <p:cNvPr id="124" name="Google Shape;124;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000000"/>
              </a:buClr>
              <a:buSzPct val="100000"/>
              <a:buFont typeface="Calibri"/>
              <a:buNone/>
            </a:pPr>
            <a:r>
              <a:rPr b="1" lang="en-US">
                <a:solidFill>
                  <a:srgbClr val="000000"/>
                </a:solidFill>
              </a:rPr>
              <a:t>Future of Artificial Intelligence</a:t>
            </a:r>
            <a:br>
              <a:rPr b="1" lang="en-US">
                <a:solidFill>
                  <a:srgbClr val="000000"/>
                </a:solidFill>
              </a:rPr>
            </a:br>
            <a:r>
              <a:rPr b="1" lang="en-US" sz="3100">
                <a:solidFill>
                  <a:srgbClr val="000000"/>
                </a:solidFill>
              </a:rPr>
              <a:t>by Dr. Demis Hassabis (2017)</a:t>
            </a:r>
            <a:endParaRPr b="1">
              <a:solidFill>
                <a:srgbClr val="000000"/>
              </a:solidFill>
            </a:endParaRPr>
          </a:p>
        </p:txBody>
      </p:sp>
      <p:sp>
        <p:nvSpPr>
          <p:cNvPr id="130" name="Google Shape;130;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31" name="Google Shape;131;p6"/>
          <p:cNvPicPr preferRelativeResize="0"/>
          <p:nvPr>
            <p:ph idx="1" type="body"/>
          </p:nvPr>
        </p:nvPicPr>
        <p:blipFill rotWithShape="1">
          <a:blip r:embed="rId3">
            <a:alphaModFix/>
          </a:blip>
          <a:srcRect b="948" l="0" r="0" t="948"/>
          <a:stretch/>
        </p:blipFill>
        <p:spPr>
          <a:xfrm>
            <a:off x="457200" y="1600200"/>
            <a:ext cx="8229600" cy="452596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Tahoma"/>
              <a:buNone/>
            </a:pPr>
            <a:r>
              <a:rPr lang="en-US">
                <a:latin typeface="Tahoma"/>
                <a:ea typeface="Tahoma"/>
                <a:cs typeface="Tahoma"/>
                <a:sym typeface="Tahoma"/>
              </a:rPr>
              <a:t>Agent, Environment, No States</a:t>
            </a:r>
            <a:endParaRPr/>
          </a:p>
        </p:txBody>
      </p:sp>
      <p:sp>
        <p:nvSpPr>
          <p:cNvPr id="137" name="Google Shape;137;p7"/>
          <p:cNvSpPr txBox="1"/>
          <p:nvPr>
            <p:ph idx="12" type="sldNum"/>
          </p:nvPr>
        </p:nvSpPr>
        <p:spPr>
          <a:xfrm>
            <a:off x="6731000" y="6229350"/>
            <a:ext cx="1905000" cy="4572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138" name="Google Shape;138;p7"/>
          <p:cNvGrpSpPr/>
          <p:nvPr/>
        </p:nvGrpSpPr>
        <p:grpSpPr>
          <a:xfrm>
            <a:off x="658371" y="2123292"/>
            <a:ext cx="6090105" cy="3455988"/>
            <a:chOff x="1834695" y="2039145"/>
            <a:chExt cx="6090105" cy="3455988"/>
          </a:xfrm>
        </p:grpSpPr>
        <p:grpSp>
          <p:nvGrpSpPr>
            <p:cNvPr id="139" name="Google Shape;139;p7"/>
            <p:cNvGrpSpPr/>
            <p:nvPr/>
          </p:nvGrpSpPr>
          <p:grpSpPr>
            <a:xfrm>
              <a:off x="2019300" y="2902745"/>
              <a:ext cx="2662861" cy="1824798"/>
              <a:chOff x="2019300" y="2902745"/>
              <a:chExt cx="2662861" cy="1824798"/>
            </a:xfrm>
          </p:grpSpPr>
          <p:grpSp>
            <p:nvGrpSpPr>
              <p:cNvPr id="140" name="Google Shape;140;p7"/>
              <p:cNvGrpSpPr/>
              <p:nvPr/>
            </p:nvGrpSpPr>
            <p:grpSpPr>
              <a:xfrm>
                <a:off x="2019300" y="2902745"/>
                <a:ext cx="2662861" cy="1824798"/>
                <a:chOff x="2019300" y="2902745"/>
                <a:chExt cx="2662861" cy="1824798"/>
              </a:xfrm>
            </p:grpSpPr>
            <p:sp>
              <p:nvSpPr>
                <p:cNvPr id="141" name="Google Shape;141;p7"/>
                <p:cNvSpPr/>
                <p:nvPr/>
              </p:nvSpPr>
              <p:spPr>
                <a:xfrm>
                  <a:off x="2019300" y="2902745"/>
                  <a:ext cx="2160588" cy="1368425"/>
                </a:xfrm>
                <a:prstGeom prst="ellipse">
                  <a:avLst/>
                </a:prstGeom>
                <a:solidFill>
                  <a:srgbClr val="F2F6AC"/>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pic>
              <p:nvPicPr>
                <p:cNvPr descr="HM00376_[1]" id="142" name="Google Shape;142;p7"/>
                <p:cNvPicPr preferRelativeResize="0"/>
                <p:nvPr/>
              </p:nvPicPr>
              <p:blipFill rotWithShape="1">
                <a:blip r:embed="rId3">
                  <a:alphaModFix/>
                </a:blip>
                <a:srcRect b="0" l="0" r="0" t="0"/>
                <a:stretch/>
              </p:blipFill>
              <p:spPr>
                <a:xfrm rot="2847179">
                  <a:off x="3993357" y="3462338"/>
                  <a:ext cx="576262" cy="558800"/>
                </a:xfrm>
                <a:prstGeom prst="rect">
                  <a:avLst/>
                </a:prstGeom>
                <a:noFill/>
                <a:ln>
                  <a:noFill/>
                </a:ln>
              </p:spPr>
            </p:pic>
            <p:pic>
              <p:nvPicPr>
                <p:cNvPr descr="HM00385_[1]" id="143" name="Google Shape;143;p7"/>
                <p:cNvPicPr preferRelativeResize="0"/>
                <p:nvPr/>
              </p:nvPicPr>
              <p:blipFill rotWithShape="1">
                <a:blip r:embed="rId4">
                  <a:alphaModFix/>
                </a:blip>
                <a:srcRect b="0" l="0" r="0" t="0"/>
                <a:stretch/>
              </p:blipFill>
              <p:spPr>
                <a:xfrm rot="2937756">
                  <a:off x="3120232" y="4030664"/>
                  <a:ext cx="533400" cy="598487"/>
                </a:xfrm>
                <a:prstGeom prst="rect">
                  <a:avLst/>
                </a:prstGeom>
                <a:noFill/>
                <a:ln>
                  <a:noFill/>
                </a:ln>
              </p:spPr>
            </p:pic>
          </p:grpSp>
          <p:pic>
            <p:nvPicPr>
              <p:cNvPr descr="HM00390_[1]" id="144" name="Google Shape;144;p7"/>
              <p:cNvPicPr preferRelativeResize="0"/>
              <p:nvPr/>
            </p:nvPicPr>
            <p:blipFill rotWithShape="1">
              <a:blip r:embed="rId5">
                <a:alphaModFix/>
              </a:blip>
              <a:srcRect b="0" l="0" r="0" t="0"/>
              <a:stretch/>
            </p:blipFill>
            <p:spPr>
              <a:xfrm>
                <a:off x="3459163" y="3190083"/>
                <a:ext cx="498475" cy="446087"/>
              </a:xfrm>
              <a:prstGeom prst="rect">
                <a:avLst/>
              </a:prstGeom>
              <a:noFill/>
              <a:ln>
                <a:noFill/>
              </a:ln>
            </p:spPr>
          </p:pic>
        </p:grpSp>
        <p:sp>
          <p:nvSpPr>
            <p:cNvPr id="145" name="Google Shape;145;p7"/>
            <p:cNvSpPr/>
            <p:nvPr/>
          </p:nvSpPr>
          <p:spPr>
            <a:xfrm>
              <a:off x="6051550" y="2829720"/>
              <a:ext cx="1873250" cy="1439863"/>
            </a:xfrm>
            <a:prstGeom prst="ellipse">
              <a:avLst/>
            </a:prstGeom>
            <a:solidFill>
              <a:srgbClr val="99FF33"/>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FF0000"/>
                  </a:solidFill>
                  <a:latin typeface="Tahoma"/>
                  <a:ea typeface="Tahoma"/>
                  <a:cs typeface="Tahoma"/>
                  <a:sym typeface="Tahoma"/>
                </a:rPr>
                <a:t>Environment</a:t>
              </a:r>
              <a:endParaRPr/>
            </a:p>
          </p:txBody>
        </p:sp>
        <p:sp>
          <p:nvSpPr>
            <p:cNvPr id="146" name="Google Shape;146;p7"/>
            <p:cNvSpPr txBox="1"/>
            <p:nvPr/>
          </p:nvSpPr>
          <p:spPr>
            <a:xfrm>
              <a:off x="2478089" y="3598069"/>
              <a:ext cx="778080" cy="369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Tahoma"/>
                  <a:ea typeface="Tahoma"/>
                  <a:cs typeface="Tahoma"/>
                  <a:sym typeface="Tahoma"/>
                </a:rPr>
                <a:t>Agent</a:t>
              </a:r>
              <a:endParaRPr/>
            </a:p>
          </p:txBody>
        </p:sp>
        <p:cxnSp>
          <p:nvCxnSpPr>
            <p:cNvPr id="147" name="Google Shape;147;p7"/>
            <p:cNvCxnSpPr>
              <a:stCxn id="145" idx="1"/>
              <a:endCxn id="141" idx="7"/>
            </p:cNvCxnSpPr>
            <p:nvPr/>
          </p:nvCxnSpPr>
          <p:spPr>
            <a:xfrm rot="5400000">
              <a:off x="5063331" y="1840733"/>
              <a:ext cx="62700" cy="2462400"/>
            </a:xfrm>
            <a:prstGeom prst="curvedConnector3">
              <a:avLst>
                <a:gd fmla="val -846169" name="adj1"/>
              </a:avLst>
            </a:prstGeom>
            <a:noFill/>
            <a:ln cap="flat" cmpd="sng" w="50800">
              <a:solidFill>
                <a:schemeClr val="dk1"/>
              </a:solidFill>
              <a:prstDash val="solid"/>
              <a:round/>
              <a:headEnd len="med" w="med" type="none"/>
              <a:tailEnd len="med" w="med" type="triangle"/>
            </a:ln>
          </p:spPr>
        </p:cxnSp>
        <p:cxnSp>
          <p:nvCxnSpPr>
            <p:cNvPr id="148" name="Google Shape;148;p7"/>
            <p:cNvCxnSpPr>
              <a:stCxn id="141" idx="5"/>
              <a:endCxn id="145" idx="3"/>
            </p:cNvCxnSpPr>
            <p:nvPr/>
          </p:nvCxnSpPr>
          <p:spPr>
            <a:xfrm rot="-5400000">
              <a:off x="5088677" y="2833569"/>
              <a:ext cx="12000" cy="2462400"/>
            </a:xfrm>
            <a:prstGeom prst="curvedConnector3">
              <a:avLst>
                <a:gd fmla="val -2712425" name="adj1"/>
              </a:avLst>
            </a:prstGeom>
            <a:noFill/>
            <a:ln cap="flat" cmpd="sng" w="50800">
              <a:solidFill>
                <a:schemeClr val="dk1"/>
              </a:solidFill>
              <a:prstDash val="solid"/>
              <a:round/>
              <a:headEnd len="med" w="med" type="none"/>
              <a:tailEnd len="med" w="med" type="triangle"/>
            </a:ln>
          </p:spPr>
        </p:cxnSp>
        <p:sp>
          <p:nvSpPr>
            <p:cNvPr id="149" name="Google Shape;149;p7"/>
            <p:cNvSpPr txBox="1"/>
            <p:nvPr/>
          </p:nvSpPr>
          <p:spPr>
            <a:xfrm>
              <a:off x="4467225" y="2678907"/>
              <a:ext cx="1051630" cy="369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ahoma"/>
                  <a:ea typeface="Tahoma"/>
                  <a:cs typeface="Tahoma"/>
                  <a:sym typeface="Tahoma"/>
                </a:rPr>
                <a:t>percepts</a:t>
              </a:r>
              <a:endParaRPr/>
            </a:p>
          </p:txBody>
        </p:sp>
        <p:sp>
          <p:nvSpPr>
            <p:cNvPr id="150" name="Google Shape;150;p7"/>
            <p:cNvSpPr txBox="1"/>
            <p:nvPr/>
          </p:nvSpPr>
          <p:spPr>
            <a:xfrm>
              <a:off x="4467226" y="3975894"/>
              <a:ext cx="899357" cy="369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ahoma"/>
                  <a:ea typeface="Tahoma"/>
                  <a:cs typeface="Tahoma"/>
                  <a:sym typeface="Tahoma"/>
                </a:rPr>
                <a:t>actions</a:t>
              </a:r>
              <a:endParaRPr/>
            </a:p>
          </p:txBody>
        </p:sp>
        <p:sp>
          <p:nvSpPr>
            <p:cNvPr id="151" name="Google Shape;151;p7"/>
            <p:cNvSpPr/>
            <p:nvPr/>
          </p:nvSpPr>
          <p:spPr>
            <a:xfrm>
              <a:off x="2101999" y="3263103"/>
              <a:ext cx="1141200" cy="3603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Tahoma"/>
                  <a:ea typeface="Tahoma"/>
                  <a:cs typeface="Tahoma"/>
                  <a:sym typeface="Tahoma"/>
                </a:rPr>
                <a:t>Intelligence</a:t>
              </a:r>
              <a:endParaRPr/>
            </a:p>
          </p:txBody>
        </p:sp>
        <p:cxnSp>
          <p:nvCxnSpPr>
            <p:cNvPr id="152" name="Google Shape;152;p7"/>
            <p:cNvCxnSpPr/>
            <p:nvPr/>
          </p:nvCxnSpPr>
          <p:spPr>
            <a:xfrm>
              <a:off x="3171825" y="2543970"/>
              <a:ext cx="431800" cy="576263"/>
            </a:xfrm>
            <a:prstGeom prst="straightConnector1">
              <a:avLst/>
            </a:prstGeom>
            <a:noFill/>
            <a:ln cap="flat" cmpd="sng" w="9525">
              <a:solidFill>
                <a:srgbClr val="FF0000"/>
              </a:solidFill>
              <a:prstDash val="solid"/>
              <a:round/>
              <a:headEnd len="med" w="med" type="none"/>
              <a:tailEnd len="med" w="med" type="triangle"/>
            </a:ln>
          </p:spPr>
        </p:cxnSp>
        <p:sp>
          <p:nvSpPr>
            <p:cNvPr id="153" name="Google Shape;153;p7"/>
            <p:cNvSpPr/>
            <p:nvPr/>
          </p:nvSpPr>
          <p:spPr>
            <a:xfrm>
              <a:off x="2811463" y="2039145"/>
              <a:ext cx="1223962" cy="504825"/>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ahoma"/>
                  <a:ea typeface="Tahoma"/>
                  <a:cs typeface="Tahoma"/>
                  <a:sym typeface="Tahoma"/>
                </a:rPr>
                <a:t>Sensors</a:t>
              </a:r>
              <a:endParaRPr sz="1800">
                <a:solidFill>
                  <a:schemeClr val="dk1"/>
                </a:solidFill>
                <a:latin typeface="Tahoma"/>
                <a:ea typeface="Tahoma"/>
                <a:cs typeface="Tahoma"/>
                <a:sym typeface="Tahoma"/>
              </a:endParaRPr>
            </a:p>
          </p:txBody>
        </p:sp>
        <p:sp>
          <p:nvSpPr>
            <p:cNvPr id="154" name="Google Shape;154;p7"/>
            <p:cNvSpPr/>
            <p:nvPr/>
          </p:nvSpPr>
          <p:spPr>
            <a:xfrm>
              <a:off x="2451101" y="4990308"/>
              <a:ext cx="1655763" cy="504825"/>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ahoma"/>
                  <a:ea typeface="Tahoma"/>
                  <a:cs typeface="Tahoma"/>
                  <a:sym typeface="Tahoma"/>
                </a:rPr>
                <a:t>Effectors</a:t>
              </a:r>
              <a:endParaRPr sz="1800">
                <a:solidFill>
                  <a:schemeClr val="dk1"/>
                </a:solidFill>
                <a:latin typeface="Tahoma"/>
                <a:ea typeface="Tahoma"/>
                <a:cs typeface="Tahoma"/>
                <a:sym typeface="Tahoma"/>
              </a:endParaRPr>
            </a:p>
          </p:txBody>
        </p:sp>
        <p:cxnSp>
          <p:nvCxnSpPr>
            <p:cNvPr id="155" name="Google Shape;155;p7"/>
            <p:cNvCxnSpPr/>
            <p:nvPr/>
          </p:nvCxnSpPr>
          <p:spPr>
            <a:xfrm flipH="1" rot="10800000">
              <a:off x="3314700" y="4063207"/>
              <a:ext cx="839788" cy="927100"/>
            </a:xfrm>
            <a:prstGeom prst="straightConnector1">
              <a:avLst/>
            </a:prstGeom>
            <a:noFill/>
            <a:ln cap="flat" cmpd="sng" w="9525">
              <a:solidFill>
                <a:schemeClr val="dk1"/>
              </a:solidFill>
              <a:prstDash val="solid"/>
              <a:round/>
              <a:headEnd len="med" w="med" type="none"/>
              <a:tailEnd len="med" w="med" type="triangle"/>
            </a:ln>
          </p:spPr>
        </p:cxnSp>
        <p:cxnSp>
          <p:nvCxnSpPr>
            <p:cNvPr id="156" name="Google Shape;156;p7"/>
            <p:cNvCxnSpPr/>
            <p:nvPr/>
          </p:nvCxnSpPr>
          <p:spPr>
            <a:xfrm rot="10800000">
              <a:off x="3316288" y="4672807"/>
              <a:ext cx="0" cy="304800"/>
            </a:xfrm>
            <a:prstGeom prst="straightConnector1">
              <a:avLst/>
            </a:prstGeom>
            <a:noFill/>
            <a:ln cap="flat" cmpd="sng" w="9525">
              <a:solidFill>
                <a:schemeClr val="dk1"/>
              </a:solidFill>
              <a:prstDash val="solid"/>
              <a:round/>
              <a:headEnd len="med" w="med" type="none"/>
              <a:tailEnd len="med" w="med" type="triangle"/>
            </a:ln>
          </p:spPr>
        </p:cxnSp>
        <p:sp>
          <p:nvSpPr>
            <p:cNvPr id="157" name="Google Shape;157;p7"/>
            <p:cNvSpPr txBox="1"/>
            <p:nvPr/>
          </p:nvSpPr>
          <p:spPr>
            <a:xfrm>
              <a:off x="1834695" y="2516408"/>
              <a:ext cx="94388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F0000"/>
                  </a:solidFill>
                  <a:latin typeface="Calibri"/>
                  <a:ea typeface="Calibri"/>
                  <a:cs typeface="Calibri"/>
                  <a:sym typeface="Calibri"/>
                </a:rPr>
                <a:t>Agent</a:t>
              </a:r>
              <a:endParaRPr/>
            </a:p>
          </p:txBody>
        </p:sp>
      </p:grpSp>
      <p:grpSp>
        <p:nvGrpSpPr>
          <p:cNvPr id="158" name="Google Shape;158;p7"/>
          <p:cNvGrpSpPr/>
          <p:nvPr/>
        </p:nvGrpSpPr>
        <p:grpSpPr>
          <a:xfrm>
            <a:off x="6424808" y="3037995"/>
            <a:ext cx="2124270" cy="1281008"/>
            <a:chOff x="6120005" y="3037995"/>
            <a:chExt cx="2124270" cy="1281008"/>
          </a:xfrm>
        </p:grpSpPr>
        <p:grpSp>
          <p:nvGrpSpPr>
            <p:cNvPr id="159" name="Google Shape;159;p7"/>
            <p:cNvGrpSpPr/>
            <p:nvPr/>
          </p:nvGrpSpPr>
          <p:grpSpPr>
            <a:xfrm flipH="1">
              <a:off x="7028841" y="3037995"/>
              <a:ext cx="1215434" cy="1281008"/>
              <a:chOff x="2019300" y="2902745"/>
              <a:chExt cx="2662861" cy="1824798"/>
            </a:xfrm>
          </p:grpSpPr>
          <p:grpSp>
            <p:nvGrpSpPr>
              <p:cNvPr id="160" name="Google Shape;160;p7"/>
              <p:cNvGrpSpPr/>
              <p:nvPr/>
            </p:nvGrpSpPr>
            <p:grpSpPr>
              <a:xfrm>
                <a:off x="2019300" y="2902745"/>
                <a:ext cx="2662861" cy="1824798"/>
                <a:chOff x="2019300" y="2902745"/>
                <a:chExt cx="2662861" cy="1824798"/>
              </a:xfrm>
            </p:grpSpPr>
            <p:sp>
              <p:nvSpPr>
                <p:cNvPr id="161" name="Google Shape;161;p7"/>
                <p:cNvSpPr/>
                <p:nvPr/>
              </p:nvSpPr>
              <p:spPr>
                <a:xfrm>
                  <a:off x="2019300" y="2902745"/>
                  <a:ext cx="2160588" cy="1368425"/>
                </a:xfrm>
                <a:prstGeom prst="ellipse">
                  <a:avLst/>
                </a:prstGeom>
                <a:solidFill>
                  <a:srgbClr val="00B050"/>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pic>
              <p:nvPicPr>
                <p:cNvPr descr="HM00376_[1]" id="162" name="Google Shape;162;p7"/>
                <p:cNvPicPr preferRelativeResize="0"/>
                <p:nvPr/>
              </p:nvPicPr>
              <p:blipFill rotWithShape="1">
                <a:blip r:embed="rId3">
                  <a:alphaModFix/>
                </a:blip>
                <a:srcRect b="0" l="0" r="0" t="0"/>
                <a:stretch/>
              </p:blipFill>
              <p:spPr>
                <a:xfrm rot="2847179">
                  <a:off x="3993357" y="3462338"/>
                  <a:ext cx="576262" cy="558800"/>
                </a:xfrm>
                <a:prstGeom prst="rect">
                  <a:avLst/>
                </a:prstGeom>
                <a:noFill/>
                <a:ln>
                  <a:noFill/>
                </a:ln>
              </p:spPr>
            </p:pic>
            <p:pic>
              <p:nvPicPr>
                <p:cNvPr descr="HM00385_[1]" id="163" name="Google Shape;163;p7"/>
                <p:cNvPicPr preferRelativeResize="0"/>
                <p:nvPr/>
              </p:nvPicPr>
              <p:blipFill rotWithShape="1">
                <a:blip r:embed="rId4">
                  <a:alphaModFix/>
                </a:blip>
                <a:srcRect b="0" l="0" r="0" t="0"/>
                <a:stretch/>
              </p:blipFill>
              <p:spPr>
                <a:xfrm rot="2937756">
                  <a:off x="3120232" y="4030664"/>
                  <a:ext cx="533400" cy="598487"/>
                </a:xfrm>
                <a:prstGeom prst="rect">
                  <a:avLst/>
                </a:prstGeom>
                <a:noFill/>
                <a:ln>
                  <a:noFill/>
                </a:ln>
              </p:spPr>
            </p:pic>
          </p:grpSp>
          <p:pic>
            <p:nvPicPr>
              <p:cNvPr descr="HM00390_[1]" id="164" name="Google Shape;164;p7"/>
              <p:cNvPicPr preferRelativeResize="0"/>
              <p:nvPr/>
            </p:nvPicPr>
            <p:blipFill rotWithShape="1">
              <a:blip r:embed="rId5">
                <a:alphaModFix/>
              </a:blip>
              <a:srcRect b="0" l="0" r="0" t="0"/>
              <a:stretch/>
            </p:blipFill>
            <p:spPr>
              <a:xfrm>
                <a:off x="3459163" y="3190083"/>
                <a:ext cx="498475" cy="446087"/>
              </a:xfrm>
              <a:prstGeom prst="rect">
                <a:avLst/>
              </a:prstGeom>
              <a:noFill/>
              <a:ln>
                <a:noFill/>
              </a:ln>
            </p:spPr>
          </p:pic>
        </p:grpSp>
        <p:cxnSp>
          <p:nvCxnSpPr>
            <p:cNvPr id="165" name="Google Shape;165;p7"/>
            <p:cNvCxnSpPr/>
            <p:nvPr/>
          </p:nvCxnSpPr>
          <p:spPr>
            <a:xfrm rot="5400000">
              <a:off x="6771215" y="3243435"/>
              <a:ext cx="68752" cy="1239537"/>
            </a:xfrm>
            <a:prstGeom prst="curvedConnector4">
              <a:avLst>
                <a:gd fmla="val 332499" name="adj1"/>
                <a:gd fmla="val 80416" name="adj2"/>
              </a:avLst>
            </a:prstGeom>
            <a:noFill/>
            <a:ln cap="flat" cmpd="sng" w="50800">
              <a:solidFill>
                <a:schemeClr val="dk1"/>
              </a:solidFill>
              <a:prstDash val="solid"/>
              <a:round/>
              <a:headEnd len="med" w="med" type="none"/>
              <a:tailEnd len="med" w="med" type="triangle"/>
            </a:ln>
          </p:spPr>
        </p:cxnSp>
        <p:cxnSp>
          <p:nvCxnSpPr>
            <p:cNvPr id="166" name="Google Shape;166;p7"/>
            <p:cNvCxnSpPr/>
            <p:nvPr/>
          </p:nvCxnSpPr>
          <p:spPr>
            <a:xfrm rot="-5400000">
              <a:off x="6705398" y="2654461"/>
              <a:ext cx="68752" cy="1239537"/>
            </a:xfrm>
            <a:prstGeom prst="curvedConnector4">
              <a:avLst>
                <a:gd fmla="val 393653" name="adj1"/>
                <a:gd fmla="val 31236" name="adj2"/>
              </a:avLst>
            </a:prstGeom>
            <a:noFill/>
            <a:ln cap="flat" cmpd="sng" w="50800">
              <a:solidFill>
                <a:schemeClr val="dk1"/>
              </a:solidFill>
              <a:prstDash val="solid"/>
              <a:round/>
              <a:headEnd len="med" w="med" type="none"/>
              <a:tailEnd len="med" w="med" type="triangle"/>
            </a:ln>
          </p:spPr>
        </p:cxnSp>
      </p:grpSp>
      <p:grpSp>
        <p:nvGrpSpPr>
          <p:cNvPr id="167" name="Google Shape;167;p7"/>
          <p:cNvGrpSpPr/>
          <p:nvPr/>
        </p:nvGrpSpPr>
        <p:grpSpPr>
          <a:xfrm>
            <a:off x="3288839" y="2298199"/>
            <a:ext cx="2128403" cy="369332"/>
            <a:chOff x="3278329" y="2182586"/>
            <a:chExt cx="2128403" cy="369332"/>
          </a:xfrm>
        </p:grpSpPr>
        <p:sp>
          <p:nvSpPr>
            <p:cNvPr id="168" name="Google Shape;168;p7"/>
            <p:cNvSpPr txBox="1"/>
            <p:nvPr/>
          </p:nvSpPr>
          <p:spPr>
            <a:xfrm>
              <a:off x="3278329" y="2182586"/>
              <a:ext cx="212840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0000"/>
                  </a:solidFill>
                  <a:latin typeface="Calibri"/>
                  <a:ea typeface="Calibri"/>
                  <a:cs typeface="Calibri"/>
                  <a:sym typeface="Calibri"/>
                </a:rPr>
                <a:t>No state information</a:t>
              </a:r>
              <a:endParaRPr/>
            </a:p>
          </p:txBody>
        </p:sp>
        <p:cxnSp>
          <p:nvCxnSpPr>
            <p:cNvPr id="169" name="Google Shape;169;p7"/>
            <p:cNvCxnSpPr/>
            <p:nvPr/>
          </p:nvCxnSpPr>
          <p:spPr>
            <a:xfrm>
              <a:off x="3278329" y="2182586"/>
              <a:ext cx="2128403" cy="369332"/>
            </a:xfrm>
            <a:prstGeom prst="straightConnector1">
              <a:avLst/>
            </a:prstGeom>
            <a:noFill/>
            <a:ln cap="flat" cmpd="sng" w="9525">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cxnSp>
          <p:nvCxnSpPr>
            <p:cNvPr id="170" name="Google Shape;170;p7"/>
            <p:cNvCxnSpPr/>
            <p:nvPr/>
          </p:nvCxnSpPr>
          <p:spPr>
            <a:xfrm flipH="1" rot="10800000">
              <a:off x="3278329" y="2190642"/>
              <a:ext cx="1935690" cy="337176"/>
            </a:xfrm>
            <a:prstGeom prst="straightConnector1">
              <a:avLst/>
            </a:prstGeom>
            <a:noFill/>
            <a:ln cap="flat" cmpd="sng" w="9525">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FF0000"/>
              </a:buClr>
              <a:buSzPct val="100000"/>
              <a:buFont typeface="Calibri"/>
              <a:buNone/>
            </a:pPr>
            <a:r>
              <a:rPr lang="en-US" u="sng">
                <a:solidFill>
                  <a:srgbClr val="FF0000"/>
                </a:solidFill>
              </a:rPr>
              <a:t>Autonomous Incremental Structure Learning from the Environment</a:t>
            </a:r>
            <a:endParaRPr/>
          </a:p>
        </p:txBody>
      </p:sp>
      <p:sp>
        <p:nvSpPr>
          <p:cNvPr id="176" name="Google Shape;176;p8"/>
          <p:cNvSpPr txBox="1"/>
          <p:nvPr>
            <p:ph idx="1" type="body"/>
          </p:nvPr>
        </p:nvSpPr>
        <p:spPr>
          <a:xfrm>
            <a:off x="342900" y="1830387"/>
            <a:ext cx="84582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Type I: Clustering the data</a:t>
            </a:r>
            <a:endParaRPr/>
          </a:p>
          <a:p>
            <a:pPr indent="-285750" lvl="1" marL="742950" rtl="0" algn="l">
              <a:spcBef>
                <a:spcPts val="560"/>
              </a:spcBef>
              <a:spcAft>
                <a:spcPts val="0"/>
              </a:spcAft>
              <a:buClr>
                <a:schemeClr val="dk1"/>
              </a:buClr>
              <a:buSzPts val="2800"/>
              <a:buChar char="–"/>
            </a:pPr>
            <a:r>
              <a:rPr lang="en-US"/>
              <a:t>Automatically group the data into clusters</a:t>
            </a:r>
            <a:endParaRPr/>
          </a:p>
          <a:p>
            <a:pPr indent="-342900" lvl="0" marL="342900" rtl="0" algn="l">
              <a:spcBef>
                <a:spcPts val="640"/>
              </a:spcBef>
              <a:spcAft>
                <a:spcPts val="0"/>
              </a:spcAft>
              <a:buClr>
                <a:schemeClr val="dk1"/>
              </a:buClr>
              <a:buSzPts val="3200"/>
              <a:buChar char="•"/>
            </a:pPr>
            <a:r>
              <a:rPr lang="en-US"/>
              <a:t>Type II: Parameter Learning (states are known)</a:t>
            </a:r>
            <a:endParaRPr/>
          </a:p>
          <a:p>
            <a:pPr indent="-285750" lvl="1" marL="742950" rtl="0" algn="l">
              <a:spcBef>
                <a:spcPts val="560"/>
              </a:spcBef>
              <a:spcAft>
                <a:spcPts val="0"/>
              </a:spcAft>
              <a:buClr>
                <a:schemeClr val="dk1"/>
              </a:buClr>
              <a:buSzPts val="2800"/>
              <a:buChar char="–"/>
            </a:pPr>
            <a:r>
              <a:rPr lang="en-US"/>
              <a:t>Learn transitions, sensor models, &amp; current state</a:t>
            </a:r>
            <a:endParaRPr/>
          </a:p>
          <a:p>
            <a:pPr indent="-342900" lvl="0" marL="342900" rtl="0" algn="l">
              <a:spcBef>
                <a:spcPts val="640"/>
              </a:spcBef>
              <a:spcAft>
                <a:spcPts val="0"/>
              </a:spcAft>
              <a:buClr>
                <a:srgbClr val="FF0000"/>
              </a:buClr>
              <a:buSzPts val="3200"/>
              <a:buChar char="•"/>
            </a:pPr>
            <a:r>
              <a:rPr lang="en-US">
                <a:solidFill>
                  <a:srgbClr val="FF0000"/>
                </a:solidFill>
              </a:rPr>
              <a:t>Type III: </a:t>
            </a:r>
            <a:r>
              <a:rPr lang="en-US"/>
              <a:t>Structural non-parametric Learning</a:t>
            </a:r>
            <a:endParaRPr/>
          </a:p>
          <a:p>
            <a:pPr indent="-285750" lvl="1" marL="742950" rtl="0" algn="l">
              <a:spcBef>
                <a:spcPts val="560"/>
              </a:spcBef>
              <a:spcAft>
                <a:spcPts val="0"/>
              </a:spcAft>
              <a:buClr>
                <a:schemeClr val="dk1"/>
              </a:buClr>
              <a:buSzPts val="2800"/>
              <a:buChar char="–"/>
            </a:pPr>
            <a:r>
              <a:rPr lang="en-US" u="sng"/>
              <a:t>States are not known </a:t>
            </a:r>
            <a:r>
              <a:rPr lang="en-US"/>
              <a:t>and must be learned</a:t>
            </a:r>
            <a:endParaRPr/>
          </a:p>
          <a:p>
            <a:pPr indent="-285750" lvl="1" marL="742950" rtl="0" algn="l">
              <a:spcBef>
                <a:spcPts val="560"/>
              </a:spcBef>
              <a:spcAft>
                <a:spcPts val="0"/>
              </a:spcAft>
              <a:buClr>
                <a:schemeClr val="dk1"/>
              </a:buClr>
              <a:buSzPts val="2800"/>
              <a:buChar char="–"/>
            </a:pPr>
            <a:r>
              <a:rPr lang="en-US" u="sng"/>
              <a:t>States have internal structures </a:t>
            </a:r>
            <a:r>
              <a:rPr lang="en-US"/>
              <a:t>(not just “symbols”)</a:t>
            </a:r>
            <a:endParaRPr/>
          </a:p>
        </p:txBody>
      </p:sp>
      <p:sp>
        <p:nvSpPr>
          <p:cNvPr id="177" name="Google Shape;177;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9"/>
          <p:cNvSpPr txBox="1"/>
          <p:nvPr>
            <p:ph type="title"/>
          </p:nvPr>
        </p:nvSpPr>
        <p:spPr>
          <a:xfrm>
            <a:off x="772153" y="291758"/>
            <a:ext cx="7509998"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0000"/>
              </a:buClr>
              <a:buSzPts val="4400"/>
              <a:buFont typeface="Calibri"/>
              <a:buNone/>
            </a:pPr>
            <a:r>
              <a:rPr lang="en-US">
                <a:solidFill>
                  <a:srgbClr val="000000"/>
                </a:solidFill>
              </a:rPr>
              <a:t>Formation of General Problems</a:t>
            </a:r>
            <a:endParaRPr baseline="-25000">
              <a:solidFill>
                <a:srgbClr val="000000"/>
              </a:solidFill>
            </a:endParaRPr>
          </a:p>
        </p:txBody>
      </p:sp>
      <p:sp>
        <p:nvSpPr>
          <p:cNvPr id="183" name="Google Shape;183;p9"/>
          <p:cNvSpPr txBox="1"/>
          <p:nvPr>
            <p:ph idx="1" type="body"/>
          </p:nvPr>
        </p:nvSpPr>
        <p:spPr>
          <a:xfrm>
            <a:off x="891168" y="1461910"/>
            <a:ext cx="7201798" cy="4581538"/>
          </a:xfrm>
          <a:prstGeom prst="rect">
            <a:avLst/>
          </a:prstGeom>
          <a:noFill/>
          <a:ln>
            <a:noFill/>
          </a:ln>
        </p:spPr>
        <p:txBody>
          <a:bodyPr anchorCtr="0" anchor="t" bIns="45700" lIns="91425" spcFirstLastPara="1" rIns="91425" wrap="square" tIns="45700">
            <a:normAutofit fontScale="62500" lnSpcReduction="20000"/>
          </a:bodyPr>
          <a:lstStyle/>
          <a:p>
            <a:pPr indent="-342900" lvl="0" marL="342900" rtl="0" algn="l">
              <a:spcBef>
                <a:spcPts val="0"/>
              </a:spcBef>
              <a:spcAft>
                <a:spcPts val="0"/>
              </a:spcAft>
              <a:buClr>
                <a:schemeClr val="dk1"/>
              </a:buClr>
              <a:buSzPct val="100000"/>
              <a:buChar char="•"/>
            </a:pPr>
            <a:r>
              <a:rPr b="1" lang="en-US"/>
              <a:t>P</a:t>
            </a:r>
            <a:r>
              <a:rPr lang="en-US"/>
              <a:t>(</a:t>
            </a:r>
            <a:r>
              <a:rPr b="1" lang="en-US"/>
              <a:t>X</a:t>
            </a:r>
            <a:r>
              <a:rPr baseline="-25000" lang="en-US"/>
              <a:t>1:t</a:t>
            </a:r>
            <a:r>
              <a:rPr lang="en-US"/>
              <a:t>|</a:t>
            </a:r>
            <a:r>
              <a:rPr b="1" lang="en-US"/>
              <a:t>E</a:t>
            </a:r>
            <a:r>
              <a:rPr baseline="-25000" lang="en-US"/>
              <a:t>1:t</a:t>
            </a:r>
            <a:r>
              <a:rPr lang="en-US"/>
              <a:t>) </a:t>
            </a:r>
            <a:endParaRPr/>
          </a:p>
          <a:p>
            <a:pPr indent="-285750" lvl="1" marL="742950" rtl="0" algn="l">
              <a:spcBef>
                <a:spcPts val="350"/>
              </a:spcBef>
              <a:spcAft>
                <a:spcPts val="0"/>
              </a:spcAft>
              <a:buClr>
                <a:schemeClr val="dk1"/>
              </a:buClr>
              <a:buSzPct val="100000"/>
              <a:buChar char="–"/>
            </a:pPr>
            <a:r>
              <a:rPr lang="en-US"/>
              <a:t>compare all state sequences I might go through (”explanation”)</a:t>
            </a:r>
            <a:endParaRPr/>
          </a:p>
          <a:p>
            <a:pPr indent="-342900" lvl="0" marL="342900" rtl="0" algn="l">
              <a:spcBef>
                <a:spcPts val="400"/>
              </a:spcBef>
              <a:spcAft>
                <a:spcPts val="0"/>
              </a:spcAft>
              <a:buClr>
                <a:schemeClr val="dk1"/>
              </a:buClr>
              <a:buSzPct val="100000"/>
              <a:buChar char="•"/>
            </a:pPr>
            <a:r>
              <a:rPr b="1" lang="en-US"/>
              <a:t>P</a:t>
            </a:r>
            <a:r>
              <a:rPr lang="en-US"/>
              <a:t>(</a:t>
            </a:r>
            <a:r>
              <a:rPr b="1" lang="en-US"/>
              <a:t>X</a:t>
            </a:r>
            <a:r>
              <a:rPr baseline="-25000" lang="en-US"/>
              <a:t>t</a:t>
            </a:r>
            <a:r>
              <a:rPr lang="en-US"/>
              <a:t>|</a:t>
            </a:r>
            <a:r>
              <a:rPr b="1" lang="en-US"/>
              <a:t>E</a:t>
            </a:r>
            <a:r>
              <a:rPr baseline="-25000" lang="en-US"/>
              <a:t>1:t</a:t>
            </a:r>
            <a:r>
              <a:rPr lang="en-US"/>
              <a:t>) </a:t>
            </a:r>
            <a:endParaRPr/>
          </a:p>
          <a:p>
            <a:pPr indent="-285750" lvl="1" marL="742950" rtl="0" algn="l">
              <a:spcBef>
                <a:spcPts val="350"/>
              </a:spcBef>
              <a:spcAft>
                <a:spcPts val="0"/>
              </a:spcAft>
              <a:buClr>
                <a:schemeClr val="dk1"/>
              </a:buClr>
              <a:buSzPct val="100000"/>
              <a:buChar char="–"/>
            </a:pPr>
            <a:r>
              <a:rPr lang="en-US"/>
              <a:t>which state I am in now (“state estimation” “localization”) </a:t>
            </a:r>
            <a:endParaRPr/>
          </a:p>
          <a:p>
            <a:pPr indent="-342900" lvl="0" marL="342900" rtl="0" algn="l">
              <a:spcBef>
                <a:spcPts val="400"/>
              </a:spcBef>
              <a:spcAft>
                <a:spcPts val="0"/>
              </a:spcAft>
              <a:buClr>
                <a:schemeClr val="dk1"/>
              </a:buClr>
              <a:buSzPct val="100000"/>
              <a:buChar char="•"/>
            </a:pPr>
            <a:r>
              <a:rPr b="1" lang="en-US"/>
              <a:t>P</a:t>
            </a:r>
            <a:r>
              <a:rPr lang="en-US"/>
              <a:t>(</a:t>
            </a:r>
            <a:r>
              <a:rPr b="1" lang="en-US"/>
              <a:t>X</a:t>
            </a:r>
            <a:r>
              <a:rPr baseline="-25000" lang="en-US"/>
              <a:t>t+k</a:t>
            </a:r>
            <a:r>
              <a:rPr lang="en-US"/>
              <a:t>|</a:t>
            </a:r>
            <a:r>
              <a:rPr b="1" lang="en-US"/>
              <a:t>E</a:t>
            </a:r>
            <a:r>
              <a:rPr baseline="-25000" lang="en-US"/>
              <a:t>1:t</a:t>
            </a:r>
            <a:r>
              <a:rPr lang="en-US"/>
              <a:t>) </a:t>
            </a:r>
            <a:endParaRPr/>
          </a:p>
          <a:p>
            <a:pPr indent="-285750" lvl="1" marL="742950" rtl="0" algn="l">
              <a:spcBef>
                <a:spcPts val="350"/>
              </a:spcBef>
              <a:spcAft>
                <a:spcPts val="0"/>
              </a:spcAft>
              <a:buClr>
                <a:schemeClr val="dk1"/>
              </a:buClr>
              <a:buSzPct val="100000"/>
              <a:buChar char="–"/>
            </a:pPr>
            <a:r>
              <a:rPr lang="en-US"/>
              <a:t>which state I will be in at time t+k (“prediction”)</a:t>
            </a:r>
            <a:endParaRPr/>
          </a:p>
          <a:p>
            <a:pPr indent="-342900" lvl="0" marL="342900" rtl="0" algn="l">
              <a:spcBef>
                <a:spcPts val="400"/>
              </a:spcBef>
              <a:spcAft>
                <a:spcPts val="0"/>
              </a:spcAft>
              <a:buClr>
                <a:schemeClr val="dk1"/>
              </a:buClr>
              <a:buSzPct val="100000"/>
              <a:buChar char="•"/>
            </a:pPr>
            <a:r>
              <a:rPr b="1" lang="en-US"/>
              <a:t>P</a:t>
            </a:r>
            <a:r>
              <a:rPr lang="en-US"/>
              <a:t>(</a:t>
            </a:r>
            <a:r>
              <a:rPr b="1" lang="en-US"/>
              <a:t>X</a:t>
            </a:r>
            <a:r>
              <a:rPr baseline="-25000" lang="en-US"/>
              <a:t>k</a:t>
            </a:r>
            <a:r>
              <a:rPr lang="en-US"/>
              <a:t>|</a:t>
            </a:r>
            <a:r>
              <a:rPr b="1" lang="en-US"/>
              <a:t>E</a:t>
            </a:r>
            <a:r>
              <a:rPr baseline="-25000" lang="en-US"/>
              <a:t>1:t</a:t>
            </a:r>
            <a:r>
              <a:rPr lang="en-US"/>
              <a:t>) </a:t>
            </a:r>
            <a:endParaRPr/>
          </a:p>
          <a:p>
            <a:pPr indent="-285750" lvl="1" marL="742950" rtl="0" algn="l">
              <a:spcBef>
                <a:spcPts val="350"/>
              </a:spcBef>
              <a:spcAft>
                <a:spcPts val="0"/>
              </a:spcAft>
              <a:buClr>
                <a:schemeClr val="dk1"/>
              </a:buClr>
              <a:buSzPct val="100000"/>
              <a:buChar char="–"/>
            </a:pPr>
            <a:r>
              <a:rPr lang="en-US"/>
              <a:t>which state I was in at time k (k&lt;t) (“smoothing”)</a:t>
            </a:r>
            <a:endParaRPr/>
          </a:p>
          <a:p>
            <a:pPr indent="-342900" lvl="0" marL="342900" rtl="0" algn="l">
              <a:spcBef>
                <a:spcPts val="400"/>
              </a:spcBef>
              <a:spcAft>
                <a:spcPts val="0"/>
              </a:spcAft>
              <a:buClr>
                <a:schemeClr val="dk1"/>
              </a:buClr>
              <a:buSzPct val="100000"/>
              <a:buChar char="•"/>
            </a:pPr>
            <a:r>
              <a:rPr b="1" lang="en-US"/>
              <a:t>P</a:t>
            </a:r>
            <a:r>
              <a:rPr lang="en-US"/>
              <a:t>(</a:t>
            </a:r>
            <a:r>
              <a:rPr b="1" lang="en-US"/>
              <a:t>x</a:t>
            </a:r>
            <a:r>
              <a:rPr baseline="-25000" lang="en-US"/>
              <a:t>1:t</a:t>
            </a:r>
            <a:r>
              <a:rPr lang="en-US"/>
              <a:t>|</a:t>
            </a:r>
            <a:r>
              <a:rPr b="1" lang="en-US"/>
              <a:t>E</a:t>
            </a:r>
            <a:r>
              <a:rPr baseline="-25000" lang="en-US"/>
              <a:t>1:t</a:t>
            </a:r>
            <a:r>
              <a:rPr lang="en-US"/>
              <a:t>) </a:t>
            </a:r>
            <a:endParaRPr/>
          </a:p>
          <a:p>
            <a:pPr indent="-285750" lvl="1" marL="742950" rtl="0" algn="l">
              <a:spcBef>
                <a:spcPts val="350"/>
              </a:spcBef>
              <a:spcAft>
                <a:spcPts val="0"/>
              </a:spcAft>
              <a:buClr>
                <a:schemeClr val="dk1"/>
              </a:buClr>
              <a:buSzPct val="100000"/>
              <a:buChar char="–"/>
            </a:pPr>
            <a:r>
              <a:rPr lang="en-US"/>
              <a:t>what is the best state sequence that I went through (”viterbi”)</a:t>
            </a:r>
            <a:endParaRPr/>
          </a:p>
          <a:p>
            <a:pPr indent="-342900" lvl="0" marL="342900" rtl="0" algn="l">
              <a:spcBef>
                <a:spcPts val="400"/>
              </a:spcBef>
              <a:spcAft>
                <a:spcPts val="0"/>
              </a:spcAft>
              <a:buClr>
                <a:schemeClr val="dk1"/>
              </a:buClr>
              <a:buSzPct val="100000"/>
              <a:buChar char="•"/>
            </a:pPr>
            <a:r>
              <a:rPr b="1" lang="en-US"/>
              <a:t>P</a:t>
            </a:r>
            <a:r>
              <a:rPr lang="en-US"/>
              <a:t>(</a:t>
            </a:r>
            <a:r>
              <a:rPr b="1" lang="en-US"/>
              <a:t>M</a:t>
            </a:r>
            <a:r>
              <a:rPr baseline="-25000" lang="en-US"/>
              <a:t>t</a:t>
            </a:r>
            <a:r>
              <a:rPr lang="en-US"/>
              <a:t>|</a:t>
            </a:r>
            <a:r>
              <a:rPr b="1" lang="en-US"/>
              <a:t>E</a:t>
            </a:r>
            <a:r>
              <a:rPr baseline="-25000" lang="en-US"/>
              <a:t>1:t</a:t>
            </a:r>
            <a:r>
              <a:rPr lang="en-US"/>
              <a:t>) 	</a:t>
            </a:r>
            <a:r>
              <a:rPr lang="en-US" sz="2600"/>
              <a:t>// when states are known</a:t>
            </a:r>
            <a:endParaRPr/>
          </a:p>
          <a:p>
            <a:pPr indent="-285750" lvl="1" marL="742950" rtl="0" algn="l">
              <a:spcBef>
                <a:spcPts val="350"/>
              </a:spcBef>
              <a:spcAft>
                <a:spcPts val="0"/>
              </a:spcAft>
              <a:buClr>
                <a:schemeClr val="dk1"/>
              </a:buClr>
              <a:buSzPct val="100000"/>
              <a:buChar char="–"/>
            </a:pPr>
            <a:r>
              <a:rPr lang="en-US"/>
              <a:t>How correct is my model at time t (“model learning”)</a:t>
            </a:r>
            <a:endParaRPr/>
          </a:p>
          <a:p>
            <a:pPr indent="-174625" lvl="1" marL="742950" rtl="0" algn="l">
              <a:spcBef>
                <a:spcPts val="350"/>
              </a:spcBef>
              <a:spcAft>
                <a:spcPts val="0"/>
              </a:spcAft>
              <a:buClr>
                <a:schemeClr val="dk1"/>
              </a:buClr>
              <a:buSzPct val="100000"/>
              <a:buNone/>
            </a:pPr>
            <a:r>
              <a:t/>
            </a:r>
            <a:endParaRPr/>
          </a:p>
          <a:p>
            <a:pPr indent="-342900" lvl="0" marL="342900" rtl="0" algn="l">
              <a:spcBef>
                <a:spcPts val="400"/>
              </a:spcBef>
              <a:spcAft>
                <a:spcPts val="0"/>
              </a:spcAft>
              <a:buClr>
                <a:schemeClr val="dk1"/>
              </a:buClr>
              <a:buSzPct val="100000"/>
              <a:buChar char="•"/>
            </a:pPr>
            <a:r>
              <a:rPr b="1" lang="en-US"/>
              <a:t>P</a:t>
            </a:r>
            <a:r>
              <a:rPr lang="en-US"/>
              <a:t>(</a:t>
            </a:r>
            <a:r>
              <a:rPr b="1" lang="en-US"/>
              <a:t>M</a:t>
            </a:r>
            <a:r>
              <a:rPr baseline="-25000" lang="en-US"/>
              <a:t>t</a:t>
            </a:r>
            <a:r>
              <a:rPr lang="en-US"/>
              <a:t>|</a:t>
            </a:r>
            <a:r>
              <a:rPr b="1" lang="en-US"/>
              <a:t>E</a:t>
            </a:r>
            <a:r>
              <a:rPr baseline="-25000" lang="en-US"/>
              <a:t>1:t</a:t>
            </a:r>
            <a:r>
              <a:rPr lang="en-US"/>
              <a:t>) 	</a:t>
            </a:r>
            <a:r>
              <a:rPr lang="en-US" sz="2600"/>
              <a:t>// when states are not known</a:t>
            </a:r>
            <a:endParaRPr/>
          </a:p>
          <a:p>
            <a:pPr indent="-285750" lvl="1" marL="742950" rtl="0" algn="l">
              <a:spcBef>
                <a:spcPts val="350"/>
              </a:spcBef>
              <a:spcAft>
                <a:spcPts val="0"/>
              </a:spcAft>
              <a:buClr>
                <a:schemeClr val="dk1"/>
              </a:buClr>
              <a:buSzPct val="100000"/>
              <a:buChar char="–"/>
            </a:pPr>
            <a:r>
              <a:rPr lang="en-US"/>
              <a:t>When states are not known, how can we construct and abstract a correct model from the experience in an environment?</a:t>
            </a:r>
            <a:endParaRPr/>
          </a:p>
          <a:p>
            <a:pPr indent="-215900" lvl="0" marL="342900" rtl="0" algn="l">
              <a:spcBef>
                <a:spcPts val="400"/>
              </a:spcBef>
              <a:spcAft>
                <a:spcPts val="0"/>
              </a:spcAft>
              <a:buClr>
                <a:schemeClr val="dk1"/>
              </a:buClr>
              <a:buSzPct val="100000"/>
              <a:buNone/>
            </a:pPr>
            <a:r>
              <a:t/>
            </a:r>
            <a:endParaRPr/>
          </a:p>
        </p:txBody>
      </p:sp>
      <p:sp>
        <p:nvSpPr>
          <p:cNvPr id="184" name="Google Shape;184;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cxnSp>
        <p:nvCxnSpPr>
          <p:cNvPr id="185" name="Google Shape;185;p9"/>
          <p:cNvCxnSpPr/>
          <p:nvPr/>
        </p:nvCxnSpPr>
        <p:spPr>
          <a:xfrm>
            <a:off x="451945" y="5065981"/>
            <a:ext cx="7945821" cy="0"/>
          </a:xfrm>
          <a:prstGeom prst="straightConnector1">
            <a:avLst/>
          </a:prstGeom>
          <a:noFill/>
          <a:ln cap="flat" cmpd="sng" w="25400">
            <a:solidFill>
              <a:srgbClr val="FF0000"/>
            </a:solidFill>
            <a:prstDash val="solid"/>
            <a:round/>
            <a:headEnd len="sm" w="sm" type="none"/>
            <a:tailEnd len="sm" w="sm" type="none"/>
          </a:ln>
          <a:effectLst>
            <a:outerShdw blurRad="40000" rotWithShape="0" dir="5400000" dist="20000">
              <a:srgbClr val="000000">
                <a:alpha val="37647"/>
              </a:srgbClr>
            </a:outerShdw>
          </a:effectLst>
        </p:spPr>
      </p:cxn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2019-12-02T18:23:40Z</dcterms:created>
  <dc:creator>Wei-Min Shen</dc:creator>
</cp:coreProperties>
</file>